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367" r:id="rId2"/>
    <p:sldId id="353" r:id="rId3"/>
    <p:sldId id="424" r:id="rId4"/>
    <p:sldId id="425" r:id="rId5"/>
    <p:sldId id="426" r:id="rId6"/>
    <p:sldId id="391" r:id="rId7"/>
    <p:sldId id="392" r:id="rId8"/>
    <p:sldId id="393" r:id="rId9"/>
    <p:sldId id="427" r:id="rId10"/>
    <p:sldId id="394" r:id="rId11"/>
    <p:sldId id="404" r:id="rId12"/>
    <p:sldId id="428" r:id="rId13"/>
    <p:sldId id="406" r:id="rId14"/>
    <p:sldId id="414" r:id="rId15"/>
    <p:sldId id="429" r:id="rId16"/>
    <p:sldId id="430" r:id="rId17"/>
    <p:sldId id="438" r:id="rId18"/>
    <p:sldId id="416" r:id="rId19"/>
    <p:sldId id="434" r:id="rId20"/>
    <p:sldId id="432" r:id="rId21"/>
    <p:sldId id="436" r:id="rId22"/>
    <p:sldId id="439" r:id="rId23"/>
    <p:sldId id="437" r:id="rId24"/>
    <p:sldId id="359" r:id="rId25"/>
    <p:sldId id="362" r:id="rId26"/>
    <p:sldId id="361" r:id="rId27"/>
    <p:sldId id="443" r:id="rId28"/>
    <p:sldId id="444" r:id="rId29"/>
    <p:sldId id="445" r:id="rId30"/>
    <p:sldId id="441" r:id="rId31"/>
    <p:sldId id="442" r:id="rId32"/>
    <p:sldId id="34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7B44FA3-4716-4C59-B3E8-0CBA318DA74A}">
          <p14:sldIdLst>
            <p14:sldId id="367"/>
            <p14:sldId id="353"/>
            <p14:sldId id="424"/>
            <p14:sldId id="425"/>
            <p14:sldId id="426"/>
            <p14:sldId id="391"/>
            <p14:sldId id="392"/>
            <p14:sldId id="393"/>
            <p14:sldId id="427"/>
            <p14:sldId id="394"/>
            <p14:sldId id="404"/>
            <p14:sldId id="428"/>
            <p14:sldId id="406"/>
            <p14:sldId id="414"/>
            <p14:sldId id="429"/>
            <p14:sldId id="430"/>
            <p14:sldId id="438"/>
            <p14:sldId id="416"/>
            <p14:sldId id="434"/>
            <p14:sldId id="432"/>
            <p14:sldId id="436"/>
            <p14:sldId id="439"/>
            <p14:sldId id="437"/>
            <p14:sldId id="359"/>
            <p14:sldId id="362"/>
            <p14:sldId id="361"/>
            <p14:sldId id="443"/>
            <p14:sldId id="444"/>
            <p14:sldId id="445"/>
            <p14:sldId id="441"/>
            <p14:sldId id="442"/>
          </p14:sldIdLst>
        </p14:section>
        <p14:section name="Sección sin título" id="{533F098C-318A-4306-8BAF-31593F05BBD5}">
          <p14:sldIdLst>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21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4" autoAdjust="0"/>
    <p:restoredTop sz="94711" autoAdjust="0"/>
  </p:normalViewPr>
  <p:slideViewPr>
    <p:cSldViewPr>
      <p:cViewPr varScale="1">
        <p:scale>
          <a:sx n="102" d="100"/>
          <a:sy n="102" d="100"/>
        </p:scale>
        <p:origin x="114" y="2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9124A8-3BA3-4AA0-99B8-ED342D33BEB8}" type="datetimeFigureOut">
              <a:rPr lang="en-US" smtClean="0"/>
              <a:t>4/6/2017</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5E509-935B-4FE5-80FF-973048AE50FB}" type="slidenum">
              <a:rPr lang="en-US" smtClean="0"/>
              <a:t>‹Nº›</a:t>
            </a:fld>
            <a:endParaRPr lang="en-US"/>
          </a:p>
        </p:txBody>
      </p:sp>
    </p:spTree>
    <p:extLst>
      <p:ext uri="{BB962C8B-B14F-4D97-AF65-F5344CB8AC3E}">
        <p14:creationId xmlns:p14="http://schemas.microsoft.com/office/powerpoint/2010/main" val="325069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lgn="ctr" defTabSz="923925">
              <a:defRPr u="sng">
                <a:solidFill>
                  <a:schemeClr val="tx1"/>
                </a:solidFill>
                <a:latin typeface="Arial" panose="020B0604020202020204" pitchFamily="34" charset="0"/>
              </a:defRPr>
            </a:lvl1pPr>
            <a:lvl2pPr marL="742950" indent="-285750" algn="ctr" defTabSz="923925">
              <a:defRPr u="sng">
                <a:solidFill>
                  <a:schemeClr val="tx1"/>
                </a:solidFill>
                <a:latin typeface="Arial" panose="020B0604020202020204" pitchFamily="34" charset="0"/>
              </a:defRPr>
            </a:lvl2pPr>
            <a:lvl3pPr marL="1143000" indent="-228600" algn="ctr" defTabSz="923925">
              <a:defRPr u="sng">
                <a:solidFill>
                  <a:schemeClr val="tx1"/>
                </a:solidFill>
                <a:latin typeface="Arial" panose="020B0604020202020204" pitchFamily="34" charset="0"/>
              </a:defRPr>
            </a:lvl3pPr>
            <a:lvl4pPr marL="1600200" indent="-228600" algn="ctr" defTabSz="923925">
              <a:defRPr u="sng">
                <a:solidFill>
                  <a:schemeClr val="tx1"/>
                </a:solidFill>
                <a:latin typeface="Arial" panose="020B0604020202020204" pitchFamily="34" charset="0"/>
              </a:defRPr>
            </a:lvl4pPr>
            <a:lvl5pPr marL="2057400" indent="-228600" algn="ctr" defTabSz="923925">
              <a:defRPr u="sng">
                <a:solidFill>
                  <a:schemeClr val="tx1"/>
                </a:solidFill>
                <a:latin typeface="Arial" panose="020B0604020202020204" pitchFamily="34" charset="0"/>
              </a:defRPr>
            </a:lvl5pPr>
            <a:lvl6pPr marL="2514600" indent="-228600" algn="ctr" defTabSz="923925" eaLnBrk="0" fontAlgn="base" hangingPunct="0">
              <a:spcBef>
                <a:spcPct val="0"/>
              </a:spcBef>
              <a:spcAft>
                <a:spcPct val="0"/>
              </a:spcAft>
              <a:defRPr u="sng">
                <a:solidFill>
                  <a:schemeClr val="tx1"/>
                </a:solidFill>
                <a:latin typeface="Arial" panose="020B0604020202020204" pitchFamily="34" charset="0"/>
              </a:defRPr>
            </a:lvl6pPr>
            <a:lvl7pPr marL="2971800" indent="-228600" algn="ctr" defTabSz="923925" eaLnBrk="0" fontAlgn="base" hangingPunct="0">
              <a:spcBef>
                <a:spcPct val="0"/>
              </a:spcBef>
              <a:spcAft>
                <a:spcPct val="0"/>
              </a:spcAft>
              <a:defRPr u="sng">
                <a:solidFill>
                  <a:schemeClr val="tx1"/>
                </a:solidFill>
                <a:latin typeface="Arial" panose="020B0604020202020204" pitchFamily="34" charset="0"/>
              </a:defRPr>
            </a:lvl7pPr>
            <a:lvl8pPr marL="3429000" indent="-228600" algn="ctr" defTabSz="923925" eaLnBrk="0" fontAlgn="base" hangingPunct="0">
              <a:spcBef>
                <a:spcPct val="0"/>
              </a:spcBef>
              <a:spcAft>
                <a:spcPct val="0"/>
              </a:spcAft>
              <a:defRPr u="sng">
                <a:solidFill>
                  <a:schemeClr val="tx1"/>
                </a:solidFill>
                <a:latin typeface="Arial" panose="020B0604020202020204" pitchFamily="34" charset="0"/>
              </a:defRPr>
            </a:lvl8pPr>
            <a:lvl9pPr marL="3886200" indent="-228600" algn="ctr" defTabSz="923925" eaLnBrk="0" fontAlgn="base" hangingPunct="0">
              <a:spcBef>
                <a:spcPct val="0"/>
              </a:spcBef>
              <a:spcAft>
                <a:spcPct val="0"/>
              </a:spcAft>
              <a:defRPr u="sng">
                <a:solidFill>
                  <a:schemeClr val="tx1"/>
                </a:solidFill>
                <a:latin typeface="Arial" panose="020B0604020202020204" pitchFamily="34" charset="0"/>
              </a:defRPr>
            </a:lvl9pPr>
          </a:lstStyle>
          <a:p>
            <a:pPr algn="r"/>
            <a:fld id="{BCC1D36F-EEDC-4D04-91FE-728617917CBE}" type="slidenum">
              <a:rPr lang="es-ES" altLang="es-ES" u="none"/>
              <a:pPr algn="r"/>
              <a:t>32</a:t>
            </a:fld>
            <a:endParaRPr lang="es-ES" altLang="es-ES" u="none"/>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s-ES" altLang="es-ES" smtClean="0"/>
          </a:p>
        </p:txBody>
      </p:sp>
    </p:spTree>
    <p:extLst>
      <p:ext uri="{BB962C8B-B14F-4D97-AF65-F5344CB8AC3E}">
        <p14:creationId xmlns:p14="http://schemas.microsoft.com/office/powerpoint/2010/main" val="275110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B117C6D6-ABDE-414E-8F4B-5EB1F514BB49}" type="datetimeFigureOut">
              <a:rPr lang="en-US" smtClean="0"/>
              <a:t>4/6/2017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830C046-43E3-4637-AC15-6DFDA7453B94}" type="slidenum">
              <a:rPr lang="en-US" smtClean="0"/>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117C6D6-ABDE-414E-8F4B-5EB1F514BB49}"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117C6D6-ABDE-414E-8F4B-5EB1F514BB49}"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117C6D6-ABDE-414E-8F4B-5EB1F514BB49}"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B117C6D6-ABDE-414E-8F4B-5EB1F514BB49}"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0C046-43E3-4637-AC15-6DFDA7453B94}" type="slidenum">
              <a:rPr lang="en-US" smtClean="0"/>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B117C6D6-ABDE-414E-8F4B-5EB1F514BB49}"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B117C6D6-ABDE-414E-8F4B-5EB1F514BB49}"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B117C6D6-ABDE-414E-8F4B-5EB1F514BB49}"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7C6D6-ABDE-414E-8F4B-5EB1F514BB49}"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B117C6D6-ABDE-414E-8F4B-5EB1F514BB49}"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B117C6D6-ABDE-414E-8F4B-5EB1F514BB49}"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830C046-43E3-4637-AC15-6DFDA7453B94}" type="slidenum">
              <a:rPr lang="en-US" smtClean="0"/>
              <a:t>‹Nº›</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117C6D6-ABDE-414E-8F4B-5EB1F514BB49}" type="datetimeFigureOut">
              <a:rPr lang="en-US" smtClean="0"/>
              <a:t>4/6/2017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830C046-43E3-4637-AC15-6DFDA7453B94}" type="slidenum">
              <a:rPr lang="en-US" smtClean="0"/>
              <a:t>‹Nº›</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779912" y="2564904"/>
            <a:ext cx="4536504" cy="3108543"/>
          </a:xfrm>
          <a:prstGeom prst="rect">
            <a:avLst/>
          </a:prstGeom>
        </p:spPr>
        <p:txBody>
          <a:bodyPr wrap="square">
            <a:spAutoFit/>
          </a:bodyPr>
          <a:lstStyle/>
          <a:p>
            <a:r>
              <a:rPr lang="es-ES" sz="2800" b="1" dirty="0" smtClean="0">
                <a:latin typeface="+mj-lt"/>
                <a:cs typeface="Arial" panose="020B0604020202020204" pitchFamily="34" charset="0"/>
              </a:rPr>
              <a:t>PRESENTACIÓN </a:t>
            </a:r>
          </a:p>
          <a:p>
            <a:r>
              <a:rPr lang="es-ES" sz="2800" b="1" dirty="0" smtClean="0">
                <a:latin typeface="+mj-lt"/>
                <a:cs typeface="Arial" panose="020B0604020202020204" pitchFamily="34" charset="0"/>
              </a:rPr>
              <a:t>DE LA RED DE CIUDADES Y PUEBLOS POR EL AGUA PÚBLICA EN LA COMUNIDAD DE MADRID</a:t>
            </a:r>
          </a:p>
          <a:p>
            <a:endParaRPr lang="es-ES" sz="2800" b="1" dirty="0">
              <a:solidFill>
                <a:schemeClr val="tx2"/>
              </a:solidFill>
              <a:latin typeface="+mj-lt"/>
              <a:cs typeface="Arial" panose="020B0604020202020204" pitchFamily="34" charset="0"/>
            </a:endParaRPr>
          </a:p>
          <a:p>
            <a:r>
              <a:rPr lang="es-ES" sz="2800" b="1" dirty="0" smtClean="0">
                <a:solidFill>
                  <a:schemeClr val="tx2"/>
                </a:solidFill>
                <a:latin typeface="+mj-lt"/>
                <a:cs typeface="Arial" panose="020B0604020202020204" pitchFamily="34" charset="0"/>
              </a:rPr>
              <a:t>Marzo de 2017</a:t>
            </a:r>
            <a:endParaRPr lang="es-ES" sz="2800" dirty="0">
              <a:solidFill>
                <a:schemeClr val="tx2"/>
              </a:solidFill>
              <a:latin typeface="+mj-lt"/>
            </a:endParaRPr>
          </a:p>
        </p:txBody>
      </p:sp>
      <p:sp>
        <p:nvSpPr>
          <p:cNvPr id="6" name="CuadroTexto 5"/>
          <p:cNvSpPr txBox="1"/>
          <p:nvPr/>
        </p:nvSpPr>
        <p:spPr>
          <a:xfrm>
            <a:off x="323528" y="1052736"/>
            <a:ext cx="8568952" cy="400110"/>
          </a:xfrm>
          <a:prstGeom prst="rect">
            <a:avLst/>
          </a:prstGeom>
          <a:noFill/>
        </p:spPr>
        <p:txBody>
          <a:bodyPr wrap="square" rtlCol="0">
            <a:spAutoFit/>
          </a:bodyPr>
          <a:lstStyle/>
          <a:p>
            <a:pPr algn="ctr"/>
            <a:r>
              <a:rPr lang="es-ES" sz="2000" b="1" dirty="0" smtClean="0">
                <a:solidFill>
                  <a:schemeClr val="tx2"/>
                </a:solidFill>
                <a:latin typeface="+mj-lt"/>
                <a:cs typeface="Arial" panose="020B0604020202020204" pitchFamily="34" charset="0"/>
              </a:rPr>
              <a:t>Plataforma contra la privatización del Canal de Isabel  II</a:t>
            </a:r>
            <a:endParaRPr lang="es-ES" sz="2000" dirty="0">
              <a:solidFill>
                <a:schemeClr val="tx2"/>
              </a:solidFill>
              <a:latin typeface="+mj-lt"/>
              <a:cs typeface="Arial" panose="020B0604020202020204" pitchFamily="34" charset="0"/>
            </a:endParaRPr>
          </a:p>
        </p:txBody>
      </p:sp>
      <p:pic>
        <p:nvPicPr>
          <p:cNvPr id="7" name="Picture 2" descr="D:\CYII\Red ciudades y publos por  el A.P\RAM 2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628800"/>
            <a:ext cx="2664297" cy="429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6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1" y="476672"/>
            <a:ext cx="8640959"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IRREGULARIDADES Y CORRUPCIÓN </a:t>
            </a:r>
          </a:p>
        </p:txBody>
      </p:sp>
      <p:sp>
        <p:nvSpPr>
          <p:cNvPr id="3" name="CuadroTexto 2"/>
          <p:cNvSpPr txBox="1"/>
          <p:nvPr/>
        </p:nvSpPr>
        <p:spPr>
          <a:xfrm>
            <a:off x="251521" y="938337"/>
            <a:ext cx="8640959" cy="1631216"/>
          </a:xfrm>
          <a:prstGeom prst="rect">
            <a:avLst/>
          </a:prstGeom>
          <a:noFill/>
        </p:spPr>
        <p:txBody>
          <a:bodyPr wrap="square" rtlCol="0">
            <a:spAutoFit/>
          </a:bodyPr>
          <a:lstStyle/>
          <a:p>
            <a:r>
              <a:rPr lang="es-ES" sz="2000" dirty="0" smtClean="0">
                <a:latin typeface="Arial" panose="020B0604020202020204" pitchFamily="34" charset="0"/>
                <a:cs typeface="Arial" panose="020B0604020202020204" pitchFamily="34" charset="0"/>
              </a:rPr>
              <a:t>El  modelo actual ha permitido la </a:t>
            </a:r>
            <a:r>
              <a:rPr lang="es-ES" sz="2000" b="1" dirty="0" err="1" smtClean="0">
                <a:latin typeface="Arial" panose="020B0604020202020204" pitchFamily="34" charset="0"/>
                <a:cs typeface="Arial" panose="020B0604020202020204" pitchFamily="34" charset="0"/>
              </a:rPr>
              <a:t>patrimonialización</a:t>
            </a:r>
            <a:r>
              <a:rPr lang="es-ES" sz="2000" dirty="0" smtClean="0">
                <a:latin typeface="Arial" panose="020B0604020202020204" pitchFamily="34" charset="0"/>
                <a:cs typeface="Arial" panose="020B0604020202020204" pitchFamily="34" charset="0"/>
              </a:rPr>
              <a:t> del Canal por el partido gobernante y a tenor de las investigaciones judiciales en marcha, lo ha utilizado como fuente de financiación de intereses personales. </a:t>
            </a:r>
          </a:p>
          <a:p>
            <a:r>
              <a:rPr lang="es-ES" sz="2000" dirty="0" smtClean="0">
                <a:latin typeface="Arial" panose="020B0604020202020204" pitchFamily="34" charset="0"/>
                <a:cs typeface="Arial" panose="020B0604020202020204" pitchFamily="34" charset="0"/>
              </a:rPr>
              <a:t>Nunca había estado el Canal tanto en el foco de los medios de comunicación señalado por irregularidades y corrupción.</a:t>
            </a:r>
          </a:p>
        </p:txBody>
      </p:sp>
      <p:pic>
        <p:nvPicPr>
          <p:cNvPr id="9" name="Picture 2" descr="El exconsejero de Presidencia de la Comunidad de Madrid y expresidente del Canal Salvador Vic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1" y="2537280"/>
            <a:ext cx="3519284" cy="21295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diariodelanzarote.com/sites/default/files/archivos/2013/Octubre/141013-gerardo-diaz6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1" y="4799725"/>
            <a:ext cx="3462122" cy="20582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652121" y="2708920"/>
            <a:ext cx="1584176" cy="707886"/>
          </a:xfrm>
          <a:prstGeom prst="rect">
            <a:avLst/>
          </a:prstGeom>
          <a:noFill/>
        </p:spPr>
        <p:txBody>
          <a:bodyPr wrap="square" rtlCol="0">
            <a:spAutoFit/>
          </a:bodyPr>
          <a:lstStyle/>
          <a:p>
            <a:r>
              <a:rPr lang="es-ES" sz="1000" b="1" dirty="0" smtClean="0">
                <a:latin typeface="+mj-lt"/>
              </a:rPr>
              <a:t>Salvador Victoria </a:t>
            </a:r>
          </a:p>
          <a:p>
            <a:r>
              <a:rPr lang="es-ES" sz="1000" b="1" dirty="0" smtClean="0">
                <a:latin typeface="+mj-lt"/>
              </a:rPr>
              <a:t>Expresidente del Canal.</a:t>
            </a:r>
          </a:p>
          <a:p>
            <a:r>
              <a:rPr lang="es-ES" sz="1000" b="1" dirty="0" smtClean="0">
                <a:latin typeface="+mj-lt"/>
              </a:rPr>
              <a:t>Imputado en la operación PÚNICA</a:t>
            </a:r>
            <a:endParaRPr lang="es-ES" sz="1000" b="1" dirty="0">
              <a:latin typeface="+mj-lt"/>
            </a:endParaRPr>
          </a:p>
        </p:txBody>
      </p:sp>
      <p:sp>
        <p:nvSpPr>
          <p:cNvPr id="5" name="CuadroTexto 4"/>
          <p:cNvSpPr txBox="1"/>
          <p:nvPr/>
        </p:nvSpPr>
        <p:spPr>
          <a:xfrm>
            <a:off x="7524327" y="4941168"/>
            <a:ext cx="1589915" cy="553998"/>
          </a:xfrm>
          <a:prstGeom prst="rect">
            <a:avLst/>
          </a:prstGeom>
          <a:noFill/>
        </p:spPr>
        <p:txBody>
          <a:bodyPr wrap="square" rtlCol="0">
            <a:spAutoFit/>
          </a:bodyPr>
          <a:lstStyle/>
          <a:p>
            <a:pPr algn="r"/>
            <a:r>
              <a:rPr lang="es-ES" sz="1000" b="1" dirty="0" smtClean="0">
                <a:latin typeface="+mj-lt"/>
              </a:rPr>
              <a:t>Gerardo </a:t>
            </a:r>
            <a:r>
              <a:rPr lang="es-ES" sz="1000" b="1" dirty="0" err="1" smtClean="0">
                <a:latin typeface="+mj-lt"/>
              </a:rPr>
              <a:t>Diaz</a:t>
            </a:r>
            <a:r>
              <a:rPr lang="es-ES" sz="1000" b="1" dirty="0" smtClean="0">
                <a:latin typeface="+mj-lt"/>
              </a:rPr>
              <a:t>, gerente de HISPANAGUA, imputado en la operación TOSCA</a:t>
            </a:r>
            <a:endParaRPr lang="es-ES" sz="1000" b="1" dirty="0">
              <a:latin typeface="+mj-lt"/>
            </a:endParaRPr>
          </a:p>
        </p:txBody>
      </p:sp>
      <p:sp>
        <p:nvSpPr>
          <p:cNvPr id="13" name="CuadroTexto 12"/>
          <p:cNvSpPr txBox="1"/>
          <p:nvPr/>
        </p:nvSpPr>
        <p:spPr>
          <a:xfrm>
            <a:off x="251521" y="2537279"/>
            <a:ext cx="5400600" cy="4154984"/>
          </a:xfrm>
          <a:prstGeom prst="rect">
            <a:avLst/>
          </a:prstGeom>
          <a:noFill/>
        </p:spPr>
        <p:txBody>
          <a:bodyPr wrap="square" rtlCol="0">
            <a:spAutoFit/>
          </a:bodyPr>
          <a:lstStyle/>
          <a:p>
            <a:pPr marL="342900" indent="-342900">
              <a:buFont typeface="Wingdings" panose="05000000000000000000" pitchFamily="2" charset="2"/>
              <a:buChar char="v"/>
            </a:pPr>
            <a:r>
              <a:rPr lang="es-ES" sz="2400" dirty="0" smtClean="0">
                <a:latin typeface="Arial" panose="020B0604020202020204" pitchFamily="34" charset="0"/>
                <a:cs typeface="Arial" panose="020B0604020202020204" pitchFamily="34" charset="0"/>
              </a:rPr>
              <a:t>OPERACIÓN PÚNICA</a:t>
            </a:r>
          </a:p>
          <a:p>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Desvío de dinero del Canal para sufragar</a:t>
            </a:r>
          </a:p>
          <a:p>
            <a:r>
              <a:rPr lang="es-ES" sz="1600" dirty="0" smtClean="0">
                <a:latin typeface="Arial" panose="020B0604020202020204" pitchFamily="34" charset="0"/>
                <a:cs typeface="Arial" panose="020B0604020202020204" pitchFamily="34" charset="0"/>
              </a:rPr>
              <a:t>      gastos personales o de partido</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OPERACIÓN TOSCA</a:t>
            </a:r>
          </a:p>
          <a:p>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Apaño de contratos a través de </a:t>
            </a:r>
            <a:r>
              <a:rPr lang="es-ES" sz="1600" dirty="0" err="1" smtClean="0">
                <a:latin typeface="Arial" panose="020B0604020202020204" pitchFamily="34" charset="0"/>
                <a:cs typeface="Arial" panose="020B0604020202020204" pitchFamily="34" charset="0"/>
              </a:rPr>
              <a:t>Hispanagua</a:t>
            </a:r>
            <a:endParaRPr lang="es-ES" sz="1600" dirty="0" smtClean="0">
              <a:latin typeface="Arial" panose="020B0604020202020204" pitchFamily="34" charset="0"/>
              <a:cs typeface="Arial" panose="020B0604020202020204" pitchFamily="34" charset="0"/>
            </a:endParaRP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ES" sz="16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NEPOTISMO</a:t>
            </a:r>
          </a:p>
          <a:p>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Acomodo en el Canal de familiares y </a:t>
            </a:r>
          </a:p>
          <a:p>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personas cercanas al PP </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CONTRATACIÓN FRAUDULENTA</a:t>
            </a:r>
          </a:p>
          <a:p>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Denunciada por el Tribunal de Cuentas y por el </a:t>
            </a:r>
          </a:p>
          <a:p>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Tribunal Administrativo de Contratación. Investigada</a:t>
            </a:r>
          </a:p>
          <a:p>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por la UCO de la Guardia Civil. </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049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2" y="620688"/>
            <a:ext cx="8712966"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LA AVENTURA AMERICANA</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5536" y="1196752"/>
            <a:ext cx="8640960" cy="2831544"/>
          </a:xfrm>
          <a:prstGeom prst="rect">
            <a:avLst/>
          </a:prstGeom>
          <a:noFill/>
        </p:spPr>
        <p:txBody>
          <a:bodyPr wrap="square" rtlCol="0">
            <a:spAutoFit/>
          </a:bodyPr>
          <a:lstStyle/>
          <a:p>
            <a:pPr marL="285750" indent="-28575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 Sociedades liquidadas o en proceso de cierre 2016- 2017: </a:t>
            </a:r>
          </a:p>
          <a:p>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GIS Colombia; R&amp;T Panamá; R&amp;T Dominicana; AAA Venezuela; AAA  Servicios; WATCO; </a:t>
            </a:r>
            <a:r>
              <a:rPr lang="es-ES" sz="1400" dirty="0" err="1" smtClean="0">
                <a:latin typeface="Arial" panose="020B0604020202020204" pitchFamily="34" charset="0"/>
                <a:cs typeface="Arial" panose="020B0604020202020204" pitchFamily="34" charset="0"/>
              </a:rPr>
              <a:t>Inforesa</a:t>
            </a:r>
            <a:r>
              <a:rPr lang="es-ES" sz="1400" dirty="0" smtClean="0">
                <a:latin typeface="Arial" panose="020B0604020202020204" pitchFamily="34" charset="0"/>
                <a:cs typeface="Arial" panose="020B0604020202020204" pitchFamily="34" charset="0"/>
              </a:rPr>
              <a:t>;</a:t>
            </a:r>
          </a:p>
          <a:p>
            <a:r>
              <a:rPr lang="es-ES" sz="1400" dirty="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      INAMEX; </a:t>
            </a:r>
            <a:r>
              <a:rPr lang="es-ES" sz="1400" dirty="0" err="1" smtClean="0">
                <a:latin typeface="Arial" panose="020B0604020202020204" pitchFamily="34" charset="0"/>
                <a:cs typeface="Arial" panose="020B0604020202020204" pitchFamily="34" charset="0"/>
              </a:rPr>
              <a:t>Mexagua</a:t>
            </a:r>
            <a:r>
              <a:rPr lang="es-ES" sz="1400" dirty="0" smtClean="0">
                <a:latin typeface="Arial" panose="020B0604020202020204" pitchFamily="34" charset="0"/>
                <a:cs typeface="Arial" panose="020B0604020202020204" pitchFamily="34" charset="0"/>
              </a:rPr>
              <a:t>;  </a:t>
            </a:r>
            <a:r>
              <a:rPr lang="es-ES" sz="1400" dirty="0" err="1" smtClean="0">
                <a:latin typeface="Arial" panose="020B0604020202020204" pitchFamily="34" charset="0"/>
                <a:cs typeface="Arial" panose="020B0604020202020204" pitchFamily="34" charset="0"/>
              </a:rPr>
              <a:t>AAAPanamá</a:t>
            </a:r>
            <a:r>
              <a:rPr lang="es-ES" sz="1400" dirty="0" smtClean="0">
                <a:latin typeface="Arial" panose="020B0604020202020204" pitchFamily="34" charset="0"/>
                <a:cs typeface="Arial" panose="020B0604020202020204" pitchFamily="34" charset="0"/>
              </a:rPr>
              <a:t>; INASSA Costa Rica y Soluciones Andinas. (Uruguay)</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La presión política y social en Colombia. El caso de Santa Marta</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El caso </a:t>
            </a:r>
            <a:r>
              <a:rPr lang="es-ES" sz="2000" dirty="0" err="1" smtClean="0">
                <a:latin typeface="Arial" panose="020B0604020202020204" pitchFamily="34" charset="0"/>
                <a:cs typeface="Arial" panose="020B0604020202020204" pitchFamily="34" charset="0"/>
              </a:rPr>
              <a:t>Emisao</a:t>
            </a:r>
            <a:r>
              <a:rPr lang="es-ES" sz="2000" dirty="0" smtClean="0">
                <a:latin typeface="Arial" panose="020B0604020202020204" pitchFamily="34" charset="0"/>
                <a:cs typeface="Arial" panose="020B0604020202020204" pitchFamily="34" charset="0"/>
              </a:rPr>
              <a:t> (Brasil) </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Comisión parlamentaria de la deuda (Asamblea de Madrid).. Denuncia ante la Fiscalía Anticorrupción de la actuación del Canal en Latinoamérica por parte de Podemos, PSOE y Ciudadanos.</a:t>
            </a:r>
          </a:p>
        </p:txBody>
      </p:sp>
      <p:pic>
        <p:nvPicPr>
          <p:cNvPr id="6" name="Picture 10" descr="Resultado de imagen de fotos de canal de isabel ii gestión 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149" y="4114149"/>
            <a:ext cx="4082235" cy="271530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8028384" y="4365104"/>
            <a:ext cx="1115616" cy="2123658"/>
          </a:xfrm>
          <a:prstGeom prst="rect">
            <a:avLst/>
          </a:prstGeom>
          <a:noFill/>
        </p:spPr>
        <p:txBody>
          <a:bodyPr wrap="square" rtlCol="0">
            <a:spAutoFit/>
          </a:bodyPr>
          <a:lstStyle/>
          <a:p>
            <a:r>
              <a:rPr lang="es-ES" sz="1100" dirty="0" smtClean="0">
                <a:latin typeface="Arial" panose="020B0604020202020204" pitchFamily="34" charset="0"/>
                <a:cs typeface="Arial" panose="020B0604020202020204" pitchFamily="34" charset="0"/>
              </a:rPr>
              <a:t>J.M. López (Podemos); </a:t>
            </a:r>
          </a:p>
          <a:p>
            <a:r>
              <a:rPr lang="es-ES" sz="1100" dirty="0" smtClean="0">
                <a:latin typeface="Arial" panose="020B0604020202020204" pitchFamily="34" charset="0"/>
                <a:cs typeface="Arial" panose="020B0604020202020204" pitchFamily="34" charset="0"/>
              </a:rPr>
              <a:t>E. Gutiérrez  (Podemos);</a:t>
            </a:r>
          </a:p>
          <a:p>
            <a:r>
              <a:rPr lang="es-ES" sz="1100" dirty="0" smtClean="0">
                <a:latin typeface="Arial" panose="020B0604020202020204" pitchFamily="34" charset="0"/>
                <a:cs typeface="Arial" panose="020B0604020202020204" pitchFamily="34" charset="0"/>
              </a:rPr>
              <a:t>M. Gallizo </a:t>
            </a:r>
          </a:p>
          <a:p>
            <a:r>
              <a:rPr lang="es-ES" sz="1100" dirty="0" smtClean="0">
                <a:latin typeface="Arial" panose="020B0604020202020204" pitchFamily="34" charset="0"/>
                <a:cs typeface="Arial" panose="020B0604020202020204" pitchFamily="34" charset="0"/>
              </a:rPr>
              <a:t>(PSOE) y  </a:t>
            </a:r>
          </a:p>
          <a:p>
            <a:r>
              <a:rPr lang="es-ES" sz="1100" dirty="0" smtClean="0">
                <a:latin typeface="Arial" panose="020B0604020202020204" pitchFamily="34" charset="0"/>
                <a:cs typeface="Arial" panose="020B0604020202020204" pitchFamily="34" charset="0"/>
              </a:rPr>
              <a:t>j. Rubio (Ciudadanos) </a:t>
            </a:r>
          </a:p>
          <a:p>
            <a:r>
              <a:rPr lang="es-ES" sz="1100" dirty="0" smtClean="0">
                <a:latin typeface="Arial" panose="020B0604020202020204" pitchFamily="34" charset="0"/>
                <a:cs typeface="Arial" panose="020B0604020202020204" pitchFamily="34" charset="0"/>
              </a:rPr>
              <a:t>en la Fiscalía Anticorrupción  (marzo de </a:t>
            </a:r>
          </a:p>
          <a:p>
            <a:r>
              <a:rPr lang="es-ES" sz="1100" dirty="0" smtClean="0">
                <a:latin typeface="Arial" panose="020B0604020202020204" pitchFamily="34" charset="0"/>
                <a:cs typeface="Arial" panose="020B0604020202020204" pitchFamily="34" charset="0"/>
              </a:rPr>
              <a:t>2017)</a:t>
            </a:r>
            <a:endParaRPr lang="es-ES" sz="1100" dirty="0">
              <a:latin typeface="Arial" panose="020B0604020202020204" pitchFamily="34" charset="0"/>
              <a:cs typeface="Arial" panose="020B0604020202020204" pitchFamily="34" charset="0"/>
            </a:endParaRPr>
          </a:p>
        </p:txBody>
      </p:sp>
      <p:pic>
        <p:nvPicPr>
          <p:cNvPr id="7" name="Picture 4" descr="Arch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5737"/>
            <a:ext cx="3851920" cy="216358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0" y="6304096"/>
            <a:ext cx="3851920" cy="430887"/>
          </a:xfrm>
          <a:prstGeom prst="rect">
            <a:avLst/>
          </a:prstGeom>
          <a:noFill/>
        </p:spPr>
        <p:txBody>
          <a:bodyPr wrap="square" rtlCol="0">
            <a:spAutoFit/>
          </a:bodyPr>
          <a:lstStyle/>
          <a:p>
            <a:pPr algn="r"/>
            <a:r>
              <a:rPr lang="es-ES" sz="1100" dirty="0" smtClean="0">
                <a:latin typeface="Arial" panose="020B0604020202020204" pitchFamily="34" charset="0"/>
                <a:cs typeface="Arial" panose="020B0604020202020204" pitchFamily="34" charset="0"/>
              </a:rPr>
              <a:t>Rafael Martínez, alcalde de Santa Marta (Colombia), denunciando las actuaciones del Canal en su ciudad.</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146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2420888"/>
            <a:ext cx="8640960" cy="1569660"/>
          </a:xfrm>
          <a:prstGeom prst="rect">
            <a:avLst/>
          </a:prstGeom>
          <a:noFill/>
        </p:spPr>
        <p:txBody>
          <a:bodyPr wrap="square" rtlCol="0">
            <a:spAutoFit/>
          </a:bodyPr>
          <a:lstStyle/>
          <a:p>
            <a:pPr algn="ctr"/>
            <a:r>
              <a:rPr lang="es-ES" sz="2800" b="1" dirty="0" smtClean="0">
                <a:latin typeface="Arial" panose="020B0604020202020204" pitchFamily="34" charset="0"/>
                <a:cs typeface="Arial" panose="020B0604020202020204" pitchFamily="34" charset="0"/>
              </a:rPr>
              <a:t>2 </a:t>
            </a:r>
          </a:p>
          <a:p>
            <a:pPr algn="ctr"/>
            <a:r>
              <a:rPr lang="es-ES" sz="2400" b="1" dirty="0" smtClean="0">
                <a:latin typeface="Arial" panose="020B0604020202020204" pitchFamily="34" charset="0"/>
                <a:cs typeface="Arial" panose="020B0604020202020204" pitchFamily="34" charset="0"/>
              </a:rPr>
              <a:t>ACTUACIONES IMPULSADAS POR LA PLATAFORMA</a:t>
            </a:r>
          </a:p>
          <a:p>
            <a:pPr algn="ctr"/>
            <a:endParaRPr lang="es-ES" sz="2400" b="1" dirty="0">
              <a:latin typeface="Arial" panose="020B0604020202020204" pitchFamily="34" charset="0"/>
              <a:cs typeface="Arial" panose="020B0604020202020204" pitchFamily="34" charset="0"/>
            </a:endParaRPr>
          </a:p>
          <a:p>
            <a:r>
              <a:rPr lang="es-ES" sz="2000" dirty="0" smtClean="0">
                <a:latin typeface="Arial" panose="020B0604020202020204" pitchFamily="34" charset="0"/>
                <a:cs typeface="Arial" panose="020B0604020202020204" pitchFamily="34" charset="0"/>
              </a:rPr>
              <a:t> </a:t>
            </a:r>
            <a:endParaRPr lang="es-E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128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440230"/>
            <a:ext cx="4824536" cy="321635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19680" y="404664"/>
            <a:ext cx="8744808" cy="1015663"/>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ACUERDO POR UNA GESTIÓN PÚBLICA, TRANSPARENTE </a:t>
            </a:r>
          </a:p>
          <a:p>
            <a:pPr algn="ctr"/>
            <a:r>
              <a:rPr lang="es-ES" sz="2000" b="1" dirty="0" smtClean="0">
                <a:latin typeface="Arial" panose="020B0604020202020204" pitchFamily="34" charset="0"/>
                <a:cs typeface="Arial" panose="020B0604020202020204" pitchFamily="34" charset="0"/>
              </a:rPr>
              <a:t>Y PARTICIPATIVA DEL CICLO INTEGRAL DEL AGUA EN LA COMUNIDAD DE MADRID</a:t>
            </a:r>
            <a:endParaRPr lang="es-ES" sz="2000" b="1" dirty="0">
              <a:latin typeface="Arial" panose="020B0604020202020204" pitchFamily="34" charset="0"/>
              <a:cs typeface="Arial" panose="020B0604020202020204" pitchFamily="34" charset="0"/>
            </a:endParaRPr>
          </a:p>
        </p:txBody>
      </p:sp>
      <p:sp>
        <p:nvSpPr>
          <p:cNvPr id="5" name="CuadroTexto 4"/>
          <p:cNvSpPr txBox="1"/>
          <p:nvPr/>
        </p:nvSpPr>
        <p:spPr>
          <a:xfrm>
            <a:off x="219680" y="4797152"/>
            <a:ext cx="8924320" cy="3693319"/>
          </a:xfrm>
          <a:prstGeom prst="rect">
            <a:avLst/>
          </a:prstGeom>
          <a:noFill/>
        </p:spPr>
        <p:txBody>
          <a:bodyPr wrap="square" rtlCol="0">
            <a:spAutoFit/>
          </a:bodyPr>
          <a:lstStyle/>
          <a:p>
            <a:pPr algn="ctr"/>
            <a:r>
              <a:rPr lang="es-ES" dirty="0" smtClean="0">
                <a:latin typeface="Arial" panose="020B0604020202020204" pitchFamily="34" charset="0"/>
                <a:cs typeface="Arial" panose="020B0604020202020204" pitchFamily="34" charset="0"/>
              </a:rPr>
              <a:t>Mas de 30 organizaciones políticas y sociales, entre las que se encontraban </a:t>
            </a:r>
          </a:p>
          <a:p>
            <a:pPr algn="ctr"/>
            <a:r>
              <a:rPr lang="es-ES" dirty="0" smtClean="0">
                <a:latin typeface="Arial" panose="020B0604020202020204" pitchFamily="34" charset="0"/>
                <a:cs typeface="Arial" panose="020B0604020202020204" pitchFamily="34" charset="0"/>
              </a:rPr>
              <a:t>PSOE, Podemos, IU, EQUO y </a:t>
            </a:r>
            <a:r>
              <a:rPr lang="es-ES" dirty="0" err="1" smtClean="0">
                <a:latin typeface="Arial" panose="020B0604020202020204" pitchFamily="34" charset="0"/>
                <a:cs typeface="Arial" panose="020B0604020202020204" pitchFamily="34" charset="0"/>
              </a:rPr>
              <a:t>UPyD</a:t>
            </a:r>
            <a:r>
              <a:rPr lang="es-ES" dirty="0" smtClean="0">
                <a:latin typeface="Arial" panose="020B0604020202020204" pitchFamily="34" charset="0"/>
                <a:cs typeface="Arial" panose="020B0604020202020204" pitchFamily="34" charset="0"/>
              </a:rPr>
              <a:t>, firmaron el acuerdo en enero de 2015, comprometiéndose a parar definitivamente la privatización del Canal, revertir la sociedad anónima a entidad de derecho público y establecer un nuevo modelo de gestión transparente, democrático, participativo, sostenible y respetuoso con las competencias municipales. </a:t>
            </a:r>
            <a:endParaRPr lang="es-ES" dirty="0">
              <a:latin typeface="Arial" panose="020B0604020202020204" pitchFamily="34" charset="0"/>
              <a:cs typeface="Arial" panose="020B0604020202020204" pitchFamily="34" charset="0"/>
            </a:endParaRPr>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p:txBody>
      </p:sp>
    </p:spTree>
    <p:extLst>
      <p:ext uri="{BB962C8B-B14F-4D97-AF65-F5344CB8AC3E}">
        <p14:creationId xmlns:p14="http://schemas.microsoft.com/office/powerpoint/2010/main" val="41626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19680" y="692696"/>
            <a:ext cx="8672800" cy="707886"/>
          </a:xfrm>
          <a:prstGeom prst="rect">
            <a:avLst/>
          </a:prstGeom>
          <a:noFill/>
        </p:spPr>
        <p:txBody>
          <a:bodyPr wrap="square" rtlCol="0">
            <a:spAutoFit/>
          </a:bodyPr>
          <a:lstStyle/>
          <a:p>
            <a:pPr algn="ctr"/>
            <a:r>
              <a:rPr lang="es-ES" sz="2000" b="1" dirty="0" smtClean="0">
                <a:solidFill>
                  <a:prstClr val="black"/>
                </a:solidFill>
                <a:latin typeface="Arial" panose="020B0604020202020204" pitchFamily="34" charset="0"/>
                <a:cs typeface="Arial" panose="020B0604020202020204" pitchFamily="34" charset="0"/>
              </a:rPr>
              <a:t>EL  NUEVO CONTEXTO POLÍTICO DESPUÉS DE LAS ELECCIONES MUNICIPALES Y AUTONÓMICAS DE JUNIO DE 2015 </a:t>
            </a:r>
            <a:endParaRPr lang="es-ES" sz="2000" b="1" dirty="0">
              <a:solidFill>
                <a:prstClr val="black"/>
              </a:solidFill>
              <a:latin typeface="Arial" panose="020B0604020202020204" pitchFamily="34" charset="0"/>
              <a:cs typeface="Arial" panose="020B0604020202020204" pitchFamily="34" charset="0"/>
            </a:endParaRPr>
          </a:p>
        </p:txBody>
      </p:sp>
      <p:sp>
        <p:nvSpPr>
          <p:cNvPr id="5" name="CuadroTexto 4"/>
          <p:cNvSpPr txBox="1"/>
          <p:nvPr/>
        </p:nvSpPr>
        <p:spPr>
          <a:xfrm>
            <a:off x="219680" y="4797152"/>
            <a:ext cx="8924320" cy="2862322"/>
          </a:xfrm>
          <a:prstGeom prst="rect">
            <a:avLst/>
          </a:prstGeom>
          <a:noFill/>
        </p:spPr>
        <p:txBody>
          <a:bodyPr wrap="square" rtlCol="0">
            <a:spAutoFit/>
          </a:bodyPr>
          <a:lstStyle/>
          <a:p>
            <a:pPr marL="742950" lvl="1" indent="-285750">
              <a:buFont typeface="Wingdings" panose="05000000000000000000" pitchFamily="2" charset="2"/>
              <a:buChar char="§"/>
            </a:pPr>
            <a:r>
              <a:rPr lang="es-ES" dirty="0" smtClean="0">
                <a:solidFill>
                  <a:prstClr val="black"/>
                </a:solidFill>
                <a:latin typeface="Arial" panose="020B0604020202020204" pitchFamily="34" charset="0"/>
                <a:cs typeface="Arial" panose="020B0604020202020204" pitchFamily="34" charset="0"/>
              </a:rPr>
              <a:t>A	nivel del Estado las principales ciudades pasan a estar gobernadas por candidaturas del cambio</a:t>
            </a:r>
          </a:p>
          <a:p>
            <a:pPr marL="742950" lvl="1" indent="-285750">
              <a:buFont typeface="Wingdings" panose="05000000000000000000" pitchFamily="2" charset="2"/>
              <a:buChar char="§"/>
            </a:pPr>
            <a:r>
              <a:rPr lang="es-ES" dirty="0" smtClean="0">
                <a:solidFill>
                  <a:prstClr val="black"/>
                </a:solidFill>
                <a:latin typeface="Arial" panose="020B0604020202020204" pitchFamily="34" charset="0"/>
                <a:cs typeface="Arial" panose="020B0604020202020204" pitchFamily="34" charset="0"/>
              </a:rPr>
              <a:t>En nuestra Comunidad el PP pierde la mayoría absoluta.</a:t>
            </a:r>
          </a:p>
          <a:p>
            <a:pPr marL="742950" lvl="1" indent="-285750">
              <a:buFont typeface="Wingdings" panose="05000000000000000000" pitchFamily="2" charset="2"/>
              <a:buChar char="§"/>
            </a:pPr>
            <a:r>
              <a:rPr lang="es-ES" dirty="0" smtClean="0">
                <a:solidFill>
                  <a:prstClr val="black"/>
                </a:solidFill>
                <a:latin typeface="Arial" panose="020B0604020202020204" pitchFamily="34" charset="0"/>
                <a:cs typeface="Arial" panose="020B0604020202020204" pitchFamily="34" charset="0"/>
              </a:rPr>
              <a:t>Cambio sustancial en el contexto local, donde el 74,4% de la población pasó a estar gobernada por alternativas proclives al cambio</a:t>
            </a:r>
            <a:endParaRPr lang="es-ES" dirty="0">
              <a:solidFill>
                <a:prstClr val="black"/>
              </a:solidFill>
            </a:endParaRPr>
          </a:p>
          <a:p>
            <a:endParaRPr lang="es-ES" dirty="0" smtClean="0">
              <a:solidFill>
                <a:prstClr val="black"/>
              </a:solidFill>
            </a:endParaRPr>
          </a:p>
          <a:p>
            <a:endParaRPr lang="es-ES" dirty="0">
              <a:solidFill>
                <a:prstClr val="black"/>
              </a:solidFill>
            </a:endParaRPr>
          </a:p>
          <a:p>
            <a:endParaRPr lang="es-ES" dirty="0" smtClean="0">
              <a:solidFill>
                <a:prstClr val="black"/>
              </a:solidFill>
            </a:endParaRPr>
          </a:p>
          <a:p>
            <a:endParaRPr lang="es-ES" dirty="0">
              <a:solidFill>
                <a:prstClr val="black"/>
              </a:solidFill>
            </a:endParaRPr>
          </a:p>
          <a:p>
            <a:endParaRPr lang="es-ES" dirty="0" smtClean="0">
              <a:solidFill>
                <a:prstClr val="black"/>
              </a:solidFill>
            </a:endParaRPr>
          </a:p>
        </p:txBody>
      </p:sp>
      <p:pic>
        <p:nvPicPr>
          <p:cNvPr id="6" name="Picture 8" descr="Resultado de imagen de FOTOS ELECCIÓN MANUELA CARME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9078" y="1628800"/>
            <a:ext cx="2318688" cy="14284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FOTOS ELECCIÓN MANUELA CARME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841" y="1628801"/>
            <a:ext cx="2266423" cy="14284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559" y="3140477"/>
            <a:ext cx="2365726" cy="14780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to: Zaragoza en Común celebra resultados elecciones (EF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4185" y="3143080"/>
            <a:ext cx="2418095" cy="147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939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iliana\Documents\Canal de Isabel II\Estrategia Pltaforma 2015\eEncuentro Municipal 8 de octubre\Foto de Encuentro municipal  5 - Google Fotos_files\q_oyTI9AXMMAG6uS8w2f7vWEZr56N81-al81eRv8B0sgi03jqaaw=w1000-h665-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15" y="1162517"/>
            <a:ext cx="5032485" cy="3346603"/>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39552" y="620688"/>
            <a:ext cx="8136904"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1ª ASAMBLEA MUNICIPAL.8 DE OCTUBRE DE 2015</a:t>
            </a:r>
            <a:endParaRPr lang="es-ES" sz="2400" b="1" dirty="0">
              <a:latin typeface="Arial" panose="020B0604020202020204" pitchFamily="34" charset="0"/>
              <a:cs typeface="Arial" panose="020B0604020202020204" pitchFamily="34" charset="0"/>
            </a:endParaRPr>
          </a:p>
        </p:txBody>
      </p:sp>
      <p:sp>
        <p:nvSpPr>
          <p:cNvPr id="4" name="3 CuadroTexto"/>
          <p:cNvSpPr txBox="1"/>
          <p:nvPr/>
        </p:nvSpPr>
        <p:spPr>
          <a:xfrm>
            <a:off x="539552" y="4725144"/>
            <a:ext cx="8136904" cy="2092881"/>
          </a:xfrm>
          <a:prstGeom prst="rect">
            <a:avLst/>
          </a:prstGeom>
          <a:noFill/>
        </p:spPr>
        <p:txBody>
          <a:bodyPr wrap="square" rtlCol="0">
            <a:spAutoFit/>
          </a:bodyPr>
          <a:lstStyle/>
          <a:p>
            <a:pPr algn="ctr"/>
            <a:r>
              <a:rPr lang="es-ES" sz="2000" dirty="0" smtClean="0">
                <a:latin typeface="Arial" panose="020B0604020202020204" pitchFamily="34" charset="0"/>
                <a:cs typeface="Arial" panose="020B0604020202020204" pitchFamily="34" charset="0"/>
              </a:rPr>
              <a:t>Se aprueba la </a:t>
            </a:r>
            <a:r>
              <a:rPr lang="es-ES" sz="2000" b="1" dirty="0" smtClean="0">
                <a:latin typeface="Arial" panose="020B0604020202020204" pitchFamily="34" charset="0"/>
                <a:cs typeface="Arial" panose="020B0604020202020204" pitchFamily="34" charset="0"/>
              </a:rPr>
              <a:t>presentación de mociones en los plenos municipales</a:t>
            </a:r>
          </a:p>
          <a:p>
            <a:pPr algn="ctr"/>
            <a:r>
              <a:rPr lang="es-ES" b="1" dirty="0" smtClean="0">
                <a:latin typeface="Arial" panose="020B0604020202020204" pitchFamily="34" charset="0"/>
                <a:cs typeface="Arial" panose="020B0604020202020204" pitchFamily="34" charset="0"/>
              </a:rPr>
              <a:t>CONTENIDO: </a:t>
            </a:r>
            <a:r>
              <a:rPr lang="es-ES" dirty="0" smtClean="0">
                <a:latin typeface="Arial" panose="020B0604020202020204" pitchFamily="34" charset="0"/>
                <a:cs typeface="Arial" panose="020B0604020202020204" pitchFamily="34" charset="0"/>
              </a:rPr>
              <a:t>a) paralización definitiva de la privatización del CYII; </a:t>
            </a:r>
          </a:p>
          <a:p>
            <a:pPr algn="ctr"/>
            <a:r>
              <a:rPr lang="es-ES" dirty="0" smtClean="0">
                <a:latin typeface="Arial" panose="020B0604020202020204" pitchFamily="34" charset="0"/>
                <a:cs typeface="Arial" panose="020B0604020202020204" pitchFamily="34" charset="0"/>
              </a:rPr>
              <a:t>b) reversión Canal Gestión a ente público, c) nuevo modelo de gestión transparente y participativo; d) implantación derecho humano al agua (suministro mínimo vital / </a:t>
            </a:r>
            <a:r>
              <a:rPr lang="es-ES" dirty="0">
                <a:latin typeface="Arial" panose="020B0604020202020204" pitchFamily="34" charset="0"/>
                <a:cs typeface="Arial" panose="020B0604020202020204" pitchFamily="34" charset="0"/>
              </a:rPr>
              <a:t>no a los </a:t>
            </a:r>
            <a:r>
              <a:rPr lang="es-ES" dirty="0" smtClean="0">
                <a:latin typeface="Arial" panose="020B0604020202020204" pitchFamily="34" charset="0"/>
                <a:cs typeface="Arial" panose="020B0604020202020204" pitchFamily="34" charset="0"/>
              </a:rPr>
              <a:t>cortes) </a:t>
            </a:r>
          </a:p>
          <a:p>
            <a:pPr algn="ct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250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764704"/>
            <a:ext cx="8712968" cy="5262979"/>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ACTUACIONES IMPULSADAS POR LA PLATAFORMA</a:t>
            </a:r>
          </a:p>
          <a:p>
            <a:pPr algn="ctr"/>
            <a:endParaRPr lang="es-ES" sz="2400" b="1" dirty="0" smtClean="0">
              <a:latin typeface="Arial" panose="020B0604020202020204" pitchFamily="34" charset="0"/>
              <a:cs typeface="Arial" panose="020B0604020202020204" pitchFamily="34" charset="0"/>
            </a:endParaRPr>
          </a:p>
          <a:p>
            <a:endParaRPr lang="es-ES" sz="8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La paralización definitiva de privatización del CYII</a:t>
            </a:r>
          </a:p>
          <a:p>
            <a:endParaRPr lang="es-ES" sz="2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s-ES" sz="2000" dirty="0" smtClean="0">
                <a:latin typeface="Arial" panose="020B0604020202020204" pitchFamily="34" charset="0"/>
                <a:cs typeface="Arial" panose="020B0604020202020204" pitchFamily="34" charset="0"/>
              </a:rPr>
              <a:t>  El establecimiento de un nuevo modelo de gestión en el Canal: </a:t>
            </a:r>
          </a:p>
          <a:p>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Presentación de un proyecto de Ley en la Asamblea de Madrid</a:t>
            </a:r>
          </a:p>
          <a:p>
            <a:r>
              <a:rPr lang="es-ES" sz="2000" dirty="0" smtClean="0">
                <a:latin typeface="Arial" panose="020B0604020202020204" pitchFamily="34" charset="0"/>
                <a:cs typeface="Arial" panose="020B0604020202020204" pitchFamily="34" charset="0"/>
              </a:rPr>
              <a:t>  </a:t>
            </a:r>
            <a:endParaRPr lang="es-ES" sz="8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s-ES" sz="2000" dirty="0" smtClean="0">
                <a:latin typeface="Arial" panose="020B0604020202020204" pitchFamily="34" charset="0"/>
                <a:cs typeface="Arial" panose="020B0604020202020204" pitchFamily="34" charset="0"/>
              </a:rPr>
              <a:t>La implantación del derecho humano al agua potable y saneamiento. La lucha contra cortes y condenas, Colaboración </a:t>
            </a:r>
            <a:r>
              <a:rPr lang="es-ES" sz="2000" dirty="0">
                <a:latin typeface="Arial" panose="020B0604020202020204" pitchFamily="34" charset="0"/>
                <a:cs typeface="Arial" panose="020B0604020202020204" pitchFamily="34" charset="0"/>
              </a:rPr>
              <a:t>c</a:t>
            </a:r>
            <a:r>
              <a:rPr lang="es-ES" sz="2000" dirty="0" smtClean="0">
                <a:latin typeface="Arial" panose="020B0604020202020204" pitchFamily="34" charset="0"/>
                <a:cs typeface="Arial" panose="020B0604020202020204" pitchFamily="34" charset="0"/>
              </a:rPr>
              <a:t>on otras organizaciones sociales. Presentación de una Ley en la Asamblea de Madrid.</a:t>
            </a:r>
          </a:p>
          <a:p>
            <a:endParaRPr lang="es-ES" sz="2000" dirty="0" smtClean="0">
              <a:solidFill>
                <a:srgbClr val="FF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s-ES" sz="2000" dirty="0" smtClean="0">
                <a:latin typeface="Arial" panose="020B0604020202020204" pitchFamily="34" charset="0"/>
                <a:cs typeface="Arial" panose="020B0604020202020204" pitchFamily="34" charset="0"/>
              </a:rPr>
              <a:t>Elaboración de una propuesta de </a:t>
            </a:r>
            <a:r>
              <a:rPr lang="es-ES" sz="2000" dirty="0">
                <a:latin typeface="Arial" panose="020B0604020202020204" pitchFamily="34" charset="0"/>
                <a:cs typeface="Arial" panose="020B0604020202020204" pitchFamily="34" charset="0"/>
              </a:rPr>
              <a:t>red de ciudades y pueblos por el agua </a:t>
            </a:r>
            <a:r>
              <a:rPr lang="es-ES" sz="2000" dirty="0" smtClean="0">
                <a:latin typeface="Arial" panose="020B0604020202020204" pitchFamily="34" charset="0"/>
                <a:cs typeface="Arial" panose="020B0604020202020204" pitchFamily="34" charset="0"/>
              </a:rPr>
              <a:t>pública en la Comunidad de Madrid</a:t>
            </a:r>
          </a:p>
          <a:p>
            <a:r>
              <a:rPr lang="es-ES" sz="2000" dirty="0" smtClean="0">
                <a:latin typeface="Arial" panose="020B0604020202020204" pitchFamily="34" charset="0"/>
                <a:cs typeface="Arial" panose="020B0604020202020204" pitchFamily="34" charset="0"/>
              </a:rPr>
              <a:t> </a:t>
            </a:r>
          </a:p>
          <a:p>
            <a:pPr marL="342900" indent="-342900">
              <a:buFont typeface="Wingdings" panose="05000000000000000000" pitchFamily="2" charset="2"/>
              <a:buChar char="§"/>
            </a:pPr>
            <a:r>
              <a:rPr lang="es-ES" sz="2000" dirty="0" smtClean="0">
                <a:latin typeface="Arial" panose="020B0604020202020204" pitchFamily="34" charset="0"/>
                <a:cs typeface="Arial" panose="020B0604020202020204" pitchFamily="34" charset="0"/>
              </a:rPr>
              <a:t>Presentación de MOCIONES en los plenos municipales con los anteriores contenidos</a:t>
            </a:r>
            <a:endParaRPr lang="es-E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188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Imagen" descr="Mapa agu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764704"/>
            <a:ext cx="564356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107504" y="764704"/>
            <a:ext cx="2880320" cy="5786199"/>
          </a:xfrm>
          <a:prstGeom prst="rect">
            <a:avLst/>
          </a:prstGeom>
          <a:noFill/>
        </p:spPr>
        <p:txBody>
          <a:bodyPr wrap="square" rtlCol="0">
            <a:spAutoFit/>
          </a:bodyPr>
          <a:lstStyle/>
          <a:p>
            <a:pPr algn="r"/>
            <a:r>
              <a:rPr lang="es-ES" sz="2400" b="1" dirty="0" smtClean="0">
                <a:latin typeface="Arial" panose="020B0604020202020204" pitchFamily="34" charset="0"/>
                <a:cs typeface="Arial" panose="020B0604020202020204" pitchFamily="34" charset="0"/>
              </a:rPr>
              <a:t>MOCIONES </a:t>
            </a:r>
          </a:p>
          <a:p>
            <a:pPr algn="r"/>
            <a:r>
              <a:rPr lang="es-ES" sz="2400" b="1" dirty="0" smtClean="0">
                <a:latin typeface="Arial" panose="020B0604020202020204" pitchFamily="34" charset="0"/>
                <a:cs typeface="Arial" panose="020B0604020202020204" pitchFamily="34" charset="0"/>
              </a:rPr>
              <a:t>APROBADA EN LA COMUNIDAD</a:t>
            </a:r>
          </a:p>
          <a:p>
            <a:pPr algn="r"/>
            <a:r>
              <a:rPr lang="es-ES" sz="2400" b="1" dirty="0" smtClean="0">
                <a:latin typeface="Arial" panose="020B0604020202020204" pitchFamily="34" charset="0"/>
                <a:cs typeface="Arial" panose="020B0604020202020204" pitchFamily="34" charset="0"/>
              </a:rPr>
              <a:t>DE MADRID</a:t>
            </a:r>
          </a:p>
          <a:p>
            <a:pPr algn="r"/>
            <a:endParaRPr lang="es-ES" sz="1000" b="1" dirty="0" smtClean="0">
              <a:latin typeface="Arial" panose="020B0604020202020204" pitchFamily="34" charset="0"/>
              <a:cs typeface="Arial" panose="020B0604020202020204" pitchFamily="34" charset="0"/>
            </a:endParaRPr>
          </a:p>
          <a:p>
            <a:pPr algn="r"/>
            <a:r>
              <a:rPr lang="es-ES" sz="1400" dirty="0" smtClean="0">
                <a:latin typeface="Arial" panose="020B0604020202020204" pitchFamily="34" charset="0"/>
                <a:cs typeface="Arial" panose="020B0604020202020204" pitchFamily="34" charset="0"/>
              </a:rPr>
              <a:t>Alcorcón. </a:t>
            </a:r>
            <a:r>
              <a:rPr lang="es-ES" sz="1400" dirty="0" err="1" smtClean="0">
                <a:latin typeface="Arial" panose="020B0604020202020204" pitchFamily="34" charset="0"/>
                <a:cs typeface="Arial" panose="020B0604020202020204" pitchFamily="34" charset="0"/>
              </a:rPr>
              <a:t>Alpedrete</a:t>
            </a:r>
            <a:r>
              <a:rPr lang="es-ES" sz="1400" dirty="0" smtClean="0">
                <a:latin typeface="Arial" panose="020B0604020202020204" pitchFamily="34" charset="0"/>
                <a:cs typeface="Arial" panose="020B0604020202020204" pitchFamily="34" charset="0"/>
              </a:rPr>
              <a:t>. Aranjuez. Arganda. El </a:t>
            </a:r>
            <a:r>
              <a:rPr lang="es-ES" sz="1400" dirty="0" err="1">
                <a:latin typeface="Arial" panose="020B0604020202020204" pitchFamily="34" charset="0"/>
                <a:cs typeface="Arial" panose="020B0604020202020204" pitchFamily="34" charset="0"/>
              </a:rPr>
              <a:t>B</a:t>
            </a:r>
            <a:r>
              <a:rPr lang="es-ES" sz="1400" dirty="0" err="1" smtClean="0">
                <a:latin typeface="Arial" panose="020B0604020202020204" pitchFamily="34" charset="0"/>
                <a:cs typeface="Arial" panose="020B0604020202020204" pitchFamily="34" charset="0"/>
              </a:rPr>
              <a:t>oalo</a:t>
            </a:r>
            <a:r>
              <a:rPr lang="es-ES" sz="1400" dirty="0" smtClean="0">
                <a:latin typeface="Arial" panose="020B0604020202020204" pitchFamily="34" charset="0"/>
                <a:cs typeface="Arial" panose="020B0604020202020204" pitchFamily="34" charset="0"/>
              </a:rPr>
              <a:t>. </a:t>
            </a:r>
            <a:r>
              <a:rPr lang="es-ES" sz="1400" dirty="0" err="1" smtClean="0">
                <a:latin typeface="Arial" panose="020B0604020202020204" pitchFamily="34" charset="0"/>
                <a:cs typeface="Arial" panose="020B0604020202020204" pitchFamily="34" charset="0"/>
              </a:rPr>
              <a:t>Bustarviejo</a:t>
            </a:r>
            <a:r>
              <a:rPr lang="es-ES" sz="1400" dirty="0" smtClean="0">
                <a:latin typeface="Arial" panose="020B0604020202020204" pitchFamily="34" charset="0"/>
                <a:cs typeface="Arial" panose="020B0604020202020204" pitchFamily="34" charset="0"/>
              </a:rPr>
              <a:t>. Carabaña. Collado Villalba. Fuenlabrada. Getafe. Leganés. </a:t>
            </a:r>
            <a:r>
              <a:rPr lang="es-ES" sz="1400" dirty="0" err="1" smtClean="0">
                <a:latin typeface="Arial" panose="020B0604020202020204" pitchFamily="34" charset="0"/>
                <a:cs typeface="Arial" panose="020B0604020202020204" pitchFamily="34" charset="0"/>
              </a:rPr>
              <a:t>Loeches</a:t>
            </a:r>
            <a:r>
              <a:rPr lang="es-ES" sz="1400" dirty="0" smtClean="0">
                <a:latin typeface="Arial" panose="020B0604020202020204" pitchFamily="34" charset="0"/>
                <a:cs typeface="Arial" panose="020B0604020202020204" pitchFamily="34" charset="0"/>
              </a:rPr>
              <a:t>. Madrid. Majadahonda. Mejorada. </a:t>
            </a:r>
            <a:r>
              <a:rPr lang="es-ES" sz="1400" dirty="0" err="1" smtClean="0">
                <a:latin typeface="Arial" panose="020B0604020202020204" pitchFamily="34" charset="0"/>
                <a:cs typeface="Arial" panose="020B0604020202020204" pitchFamily="34" charset="0"/>
              </a:rPr>
              <a:t>Moralzarzal</a:t>
            </a:r>
            <a:r>
              <a:rPr lang="es-ES" sz="1400" dirty="0" smtClean="0">
                <a:latin typeface="Arial" panose="020B0604020202020204" pitchFamily="34" charset="0"/>
                <a:cs typeface="Arial" panose="020B0604020202020204" pitchFamily="34" charset="0"/>
              </a:rPr>
              <a:t>. Móstoles.  Parla. Pinto. Rivas-</a:t>
            </a:r>
            <a:r>
              <a:rPr lang="es-ES" sz="1400" dirty="0" err="1" smtClean="0">
                <a:latin typeface="Arial" panose="020B0604020202020204" pitchFamily="34" charset="0"/>
                <a:cs typeface="Arial" panose="020B0604020202020204" pitchFamily="34" charset="0"/>
              </a:rPr>
              <a:t>Vaciamadrid</a:t>
            </a:r>
            <a:r>
              <a:rPr lang="es-ES" sz="1400" dirty="0" smtClean="0">
                <a:latin typeface="Arial" panose="020B0604020202020204" pitchFamily="34" charset="0"/>
                <a:cs typeface="Arial" panose="020B0604020202020204" pitchFamily="34" charset="0"/>
              </a:rPr>
              <a:t>. Las Rozas. San Fernando de Henares.  San Martín de la Vega. San Sebastián de los Reyes.  Tres Cantos. Valdemoro. </a:t>
            </a:r>
          </a:p>
          <a:p>
            <a:pPr algn="r"/>
            <a:r>
              <a:rPr lang="es-ES" sz="1400" dirty="0" smtClean="0">
                <a:latin typeface="Arial" panose="020B0604020202020204" pitchFamily="34" charset="0"/>
                <a:cs typeface="Arial" panose="020B0604020202020204" pitchFamily="34" charset="0"/>
              </a:rPr>
              <a:t>Velilla de San Antonio. Villanueva del Pardillo. Villaviciosa de Odón.</a:t>
            </a:r>
          </a:p>
          <a:p>
            <a:pPr algn="r"/>
            <a:endParaRPr lang="es-ES" sz="1400" dirty="0">
              <a:latin typeface="Arial" panose="020B0604020202020204" pitchFamily="34" charset="0"/>
              <a:cs typeface="Arial" panose="020B0604020202020204" pitchFamily="34" charset="0"/>
            </a:endParaRPr>
          </a:p>
          <a:p>
            <a:pPr algn="r"/>
            <a:r>
              <a:rPr lang="es-ES" dirty="0" smtClean="0">
                <a:latin typeface="Arial" panose="020B0604020202020204" pitchFamily="34" charset="0"/>
                <a:cs typeface="Arial" panose="020B0604020202020204" pitchFamily="34" charset="0"/>
              </a:rPr>
              <a:t>28 municipios con una población total de más de 5 millones de habitantes</a:t>
            </a:r>
            <a:r>
              <a:rPr lang="es-ES" sz="1400" dirty="0" smtClean="0">
                <a:latin typeface="Arial" panose="020B0604020202020204" pitchFamily="34" charset="0"/>
                <a:cs typeface="Arial" panose="020B0604020202020204" pitchFamily="34" charset="0"/>
              </a:rPr>
              <a:t> </a:t>
            </a:r>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392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19680" y="548680"/>
            <a:ext cx="8672800" cy="400110"/>
          </a:xfrm>
          <a:prstGeom prst="rect">
            <a:avLst/>
          </a:prstGeom>
          <a:noFill/>
        </p:spPr>
        <p:txBody>
          <a:bodyPr wrap="square" rtlCol="0">
            <a:spAutoFit/>
          </a:bodyPr>
          <a:lstStyle/>
          <a:p>
            <a:pPr algn="ctr"/>
            <a:r>
              <a:rPr lang="es-ES" sz="2000" b="1" dirty="0" smtClean="0">
                <a:solidFill>
                  <a:prstClr val="black"/>
                </a:solidFill>
                <a:latin typeface="Arial" panose="020B0604020202020204" pitchFamily="34" charset="0"/>
                <a:cs typeface="Arial" panose="020B0604020202020204" pitchFamily="34" charset="0"/>
              </a:rPr>
              <a:t>IMPULSO POR EL AGUA PÚBLICA ÉN EL ÁMBITO AUTONÓMICO</a:t>
            </a:r>
            <a:endParaRPr lang="es-ES" sz="2000" b="1" dirty="0">
              <a:solidFill>
                <a:prstClr val="black"/>
              </a:solidFill>
              <a:latin typeface="Arial" panose="020B0604020202020204" pitchFamily="34" charset="0"/>
              <a:cs typeface="Arial" panose="020B0604020202020204" pitchFamily="34" charset="0"/>
            </a:endParaRPr>
          </a:p>
        </p:txBody>
      </p:sp>
      <p:pic>
        <p:nvPicPr>
          <p:cNvPr id="6" name="Picture 8" descr="Resultado de imagen de fotos de cortes de suministro de agua potable POR IMPA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437112"/>
            <a:ext cx="3661596" cy="218135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23528" y="1196752"/>
            <a:ext cx="8496944" cy="3108543"/>
          </a:xfrm>
          <a:prstGeom prst="rect">
            <a:avLst/>
          </a:prstGeom>
          <a:noFill/>
        </p:spPr>
        <p:txBody>
          <a:bodyPr wrap="square" rtlCol="0">
            <a:spAutoFit/>
          </a:bodyPr>
          <a:lstStyle/>
          <a:p>
            <a:pPr marL="285750" indent="-285750">
              <a:buFont typeface="Wingdings" panose="05000000000000000000" pitchFamily="2" charset="2"/>
              <a:buChar char="§"/>
            </a:pPr>
            <a:r>
              <a:rPr lang="es-ES" sz="2800" dirty="0" smtClean="0">
                <a:latin typeface="Arial" panose="020B0604020202020204" pitchFamily="34" charset="0"/>
                <a:cs typeface="Arial" panose="020B0604020202020204" pitchFamily="34" charset="0"/>
              </a:rPr>
              <a:t>Propuesta de ley de mínimo vital</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Asegura a todos los habitantes de la Comunidad el acceso a los servicios de abastecimiento y de saneamiento, independientemente de su capacidad de pago.</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Garantiza un acceso seguro a Asegura el acceso a la cantidad mínima de agua indispensable (mínimo vital), suficiente para garantizar las necesidades de consumo,  preparación de alimentos e higiene personal y doméstica</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Nunca puede privarse a una persona del suministro de agua indispensable ni del saneamiento por incapacidad de pago.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532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620688"/>
            <a:ext cx="8712968" cy="6032421"/>
          </a:xfrm>
          <a:prstGeom prst="rect">
            <a:avLst/>
          </a:prstGeom>
          <a:noFill/>
        </p:spPr>
        <p:txBody>
          <a:bodyPr wrap="square" rtlCol="0">
            <a:spAutoFit/>
          </a:bodyPr>
          <a:lstStyle/>
          <a:p>
            <a:pPr marL="285750" indent="-285750">
              <a:buFont typeface="Wingdings" panose="05000000000000000000" pitchFamily="2" charset="2"/>
              <a:buChar char="§"/>
            </a:pPr>
            <a:r>
              <a:rPr lang="es-ES" sz="2800" dirty="0" smtClean="0">
                <a:latin typeface="Arial" panose="020B0604020202020204" pitchFamily="34" charset="0"/>
                <a:cs typeface="Arial" panose="020B0604020202020204" pitchFamily="34" charset="0"/>
              </a:rPr>
              <a:t>Propuesta de ley de </a:t>
            </a:r>
            <a:r>
              <a:rPr lang="es-ES" sz="2800" dirty="0" err="1">
                <a:latin typeface="Arial" panose="020B0604020202020204" pitchFamily="34" charset="0"/>
                <a:cs typeface="Arial" panose="020B0604020202020204" pitchFamily="34" charset="0"/>
              </a:rPr>
              <a:t>de</a:t>
            </a:r>
            <a:r>
              <a:rPr lang="es-ES" sz="2800" dirty="0">
                <a:latin typeface="Arial" panose="020B0604020202020204" pitchFamily="34" charset="0"/>
                <a:cs typeface="Arial" panose="020B0604020202020204" pitchFamily="34" charset="0"/>
              </a:rPr>
              <a:t> Medidas para el establecimiento de un modelo de gestión pública, transparente, democrático y </a:t>
            </a:r>
            <a:r>
              <a:rPr lang="es-ES" sz="2800" dirty="0" smtClean="0">
                <a:latin typeface="Arial" panose="020B0604020202020204" pitchFamily="34" charset="0"/>
                <a:cs typeface="Arial" panose="020B0604020202020204" pitchFamily="34" charset="0"/>
              </a:rPr>
              <a:t>participativo</a:t>
            </a:r>
          </a:p>
          <a:p>
            <a:endParaRPr lang="es-ES" sz="800" dirty="0" smtClean="0">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 </a:t>
            </a:r>
            <a:r>
              <a:rPr lang="es-ES" sz="2800" b="1"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Presentada en la Comisión de Presidencia de la Asamblea de </a:t>
            </a:r>
          </a:p>
          <a:p>
            <a:r>
              <a:rPr lang="es-ES" sz="2000" b="1" dirty="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   Madrid el 14 de febrero de 2017</a:t>
            </a:r>
            <a:r>
              <a:rPr lang="es-ES" sz="2800" b="1" dirty="0" smtClean="0">
                <a:latin typeface="Arial" panose="020B0604020202020204" pitchFamily="34" charset="0"/>
                <a:cs typeface="Arial" panose="020B0604020202020204" pitchFamily="34" charset="0"/>
              </a:rPr>
              <a:t> </a:t>
            </a:r>
            <a:endParaRPr lang="es-ES" sz="2800" b="1" dirty="0">
              <a:latin typeface="Arial" panose="020B0604020202020204" pitchFamily="34" charset="0"/>
              <a:cs typeface="Arial" panose="020B0604020202020204" pitchFamily="34" charset="0"/>
            </a:endParaRPr>
          </a:p>
          <a:p>
            <a:endParaRPr lang="es-ES" sz="800" dirty="0" smtClean="0">
              <a:latin typeface="Arial" panose="020B0604020202020204" pitchFamily="34" charset="0"/>
              <a:cs typeface="Arial" panose="020B0604020202020204" pitchFamily="34" charset="0"/>
            </a:endParaRP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Paraliza definitivamente la privatización (Deroga el art. 16 de la Ley 3/2008)</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Establece que a la entidad pública  Canal de Isabel II le corresponde la gestión directa de las actividades relacionadas con el abastecimiento, saneamiento y reutilización en la Comunidad de Madrid.</a:t>
            </a:r>
          </a:p>
          <a:p>
            <a:r>
              <a:rPr lang="es-ES" dirty="0" smtClean="0">
                <a:latin typeface="Arial" panose="020B0604020202020204" pitchFamily="34" charset="0"/>
                <a:cs typeface="Arial" panose="020B0604020202020204" pitchFamily="34" charset="0"/>
              </a:rPr>
              <a:t>      </a:t>
            </a: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Esto significa la disolución de la S.A. Canal Gestión, integrando su personal  y todos sus activos y pasivos en la entidad pública Canal de Isabel II.</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Nuevo modelo de gestión que tenga en cuenta los criterios que definen el abastecimiento y saneamiento como derecho humano: </a:t>
            </a:r>
            <a:r>
              <a:rPr lang="es-ES" i="1" dirty="0" smtClean="0">
                <a:latin typeface="Arial" panose="020B0604020202020204" pitchFamily="34" charset="0"/>
                <a:cs typeface="Arial" panose="020B0604020202020204" pitchFamily="34" charset="0"/>
              </a:rPr>
              <a:t>universalidad, equidad, no discriminación, participación, transparencia, rendición de cuentas, sostenibilidad, accesibilidad, asequibilidad, etc.</a:t>
            </a:r>
          </a:p>
          <a:p>
            <a:endParaRPr lang="es-E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485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1412776"/>
            <a:ext cx="7992888" cy="3847207"/>
          </a:xfrm>
          <a:prstGeom prst="rect">
            <a:avLst/>
          </a:prstGeom>
          <a:noFill/>
        </p:spPr>
        <p:txBody>
          <a:bodyPr wrap="square" rtlCol="0">
            <a:spAutoFit/>
          </a:bodyPr>
          <a:lstStyle/>
          <a:p>
            <a:pPr algn="ctr"/>
            <a:r>
              <a:rPr lang="es-ES" sz="2800" b="1" dirty="0" smtClean="0">
                <a:solidFill>
                  <a:srgbClr val="0070C0"/>
                </a:solidFill>
                <a:latin typeface="Arial" panose="020B0604020202020204" pitchFamily="34" charset="0"/>
                <a:cs typeface="Arial" panose="020B0604020202020204" pitchFamily="34" charset="0"/>
              </a:rPr>
              <a:t>CONTENIDO</a:t>
            </a:r>
          </a:p>
          <a:p>
            <a:pPr marL="342900" indent="-342900">
              <a:buAutoNum type="arabicPeriod"/>
            </a:pPr>
            <a:endParaRPr lang="es-ES" sz="2400" dirty="0" smtClean="0">
              <a:latin typeface="Arial" panose="020B0604020202020204" pitchFamily="34" charset="0"/>
              <a:cs typeface="Arial" panose="020B0604020202020204" pitchFamily="34" charset="0"/>
            </a:endParaRPr>
          </a:p>
          <a:p>
            <a:pPr marL="342900" indent="-342900">
              <a:buAutoNum type="arabicPeriod"/>
            </a:pPr>
            <a:r>
              <a:rPr lang="es-ES" sz="2400" dirty="0" smtClean="0">
                <a:latin typeface="Arial" panose="020B0604020202020204" pitchFamily="34" charset="0"/>
                <a:cs typeface="Arial" panose="020B0604020202020204" pitchFamily="34" charset="0"/>
              </a:rPr>
              <a:t>Situación actual del Canal de Isabel II</a:t>
            </a:r>
          </a:p>
          <a:p>
            <a:endParaRPr lang="es-ES" sz="800"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2. Actuaciones impulsadas por la Plataforma</a:t>
            </a:r>
          </a:p>
          <a:p>
            <a:endParaRPr lang="es-ES" sz="800" dirty="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3. La </a:t>
            </a:r>
            <a:r>
              <a:rPr lang="es-ES" sz="2400" dirty="0">
                <a:latin typeface="Arial" panose="020B0604020202020204" pitchFamily="34" charset="0"/>
                <a:cs typeface="Arial" panose="020B0604020202020204" pitchFamily="34" charset="0"/>
              </a:rPr>
              <a:t>red de ciudades y pueblos por el agua pública en la Comunidad de </a:t>
            </a:r>
            <a:r>
              <a:rPr lang="es-ES" sz="2400" dirty="0" smtClean="0">
                <a:latin typeface="Arial" panose="020B0604020202020204" pitchFamily="34" charset="0"/>
                <a:cs typeface="Arial" panose="020B0604020202020204" pitchFamily="34" charset="0"/>
              </a:rPr>
              <a:t>Madrid</a:t>
            </a:r>
          </a:p>
          <a:p>
            <a:pPr marL="342900" indent="-342900">
              <a:buAutoNum type="arabicPeriod"/>
            </a:pPr>
            <a:endParaRPr lang="es-ES" sz="800"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4. Problemas existentes a nivel local respecto  a la gestión del ciclo integral del agua</a:t>
            </a:r>
          </a:p>
          <a:p>
            <a:r>
              <a:rPr lang="es-ES" sz="2400" dirty="0" smtClean="0">
                <a:latin typeface="Arial" panose="020B0604020202020204" pitchFamily="34" charset="0"/>
                <a:cs typeface="Arial" panose="020B0604020202020204" pitchFamily="34" charset="0"/>
              </a:rPr>
              <a:t> </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698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620688"/>
            <a:ext cx="8712968" cy="5570756"/>
          </a:xfrm>
          <a:prstGeom prst="rect">
            <a:avLst/>
          </a:prstGeom>
          <a:noFill/>
        </p:spPr>
        <p:txBody>
          <a:bodyPr wrap="square" rtlCol="0">
            <a:spAutoFit/>
          </a:bodyPr>
          <a:lstStyle/>
          <a:p>
            <a:pPr marL="285750" indent="-285750">
              <a:buFont typeface="Wingdings" panose="05000000000000000000" pitchFamily="2" charset="2"/>
              <a:buChar char="§"/>
            </a:pPr>
            <a:r>
              <a:rPr lang="es-ES" sz="2800" dirty="0" smtClean="0">
                <a:latin typeface="Arial" panose="020B0604020202020204" pitchFamily="34" charset="0"/>
                <a:cs typeface="Arial" panose="020B0604020202020204" pitchFamily="34" charset="0"/>
              </a:rPr>
              <a:t>Propuesta de ley de </a:t>
            </a:r>
            <a:r>
              <a:rPr lang="es-ES" sz="2800" dirty="0" err="1">
                <a:latin typeface="Arial" panose="020B0604020202020204" pitchFamily="34" charset="0"/>
                <a:cs typeface="Arial" panose="020B0604020202020204" pitchFamily="34" charset="0"/>
              </a:rPr>
              <a:t>de</a:t>
            </a:r>
            <a:r>
              <a:rPr lang="es-ES" sz="2800" dirty="0">
                <a:latin typeface="Arial" panose="020B0604020202020204" pitchFamily="34" charset="0"/>
                <a:cs typeface="Arial" panose="020B0604020202020204" pitchFamily="34" charset="0"/>
              </a:rPr>
              <a:t> Medidas para el establecimiento de un modelo de gestión pública, transparente, democrático y </a:t>
            </a:r>
            <a:r>
              <a:rPr lang="es-ES" sz="2800" dirty="0" smtClean="0">
                <a:latin typeface="Arial" panose="020B0604020202020204" pitchFamily="34" charset="0"/>
                <a:cs typeface="Arial" panose="020B0604020202020204" pitchFamily="34" charset="0"/>
              </a:rPr>
              <a:t>participativo</a:t>
            </a:r>
          </a:p>
          <a:p>
            <a:endParaRPr lang="es-ES" sz="800" dirty="0" smtClean="0">
              <a:latin typeface="Arial" panose="020B0604020202020204" pitchFamily="34" charset="0"/>
              <a:cs typeface="Arial" panose="020B0604020202020204" pitchFamily="34" charset="0"/>
            </a:endParaRP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El nuevo modelo de gestión tendrá en cuenta, además, los siguientes criterios:</a:t>
            </a:r>
          </a:p>
          <a:p>
            <a:endParaRPr lang="es-ES" sz="800" dirty="0" smtClean="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a) Gestión pública 100%, sin ánimo de lucro</a:t>
            </a:r>
          </a:p>
          <a:p>
            <a:endParaRPr lang="es-ES" sz="800"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     b) Gestión cooperativa entre administraciones con competencia en aguas</a:t>
            </a:r>
          </a:p>
          <a:p>
            <a:endParaRPr lang="es-ES" sz="800" dirty="0" smtClean="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c) </a:t>
            </a:r>
            <a:r>
              <a:rPr lang="es-ES" dirty="0">
                <a:latin typeface="Arial" panose="020B0604020202020204" pitchFamily="34" charset="0"/>
                <a:cs typeface="Arial" panose="020B0604020202020204" pitchFamily="34" charset="0"/>
              </a:rPr>
              <a:t>R</a:t>
            </a:r>
            <a:r>
              <a:rPr lang="es-ES" dirty="0" smtClean="0">
                <a:latin typeface="Arial" panose="020B0604020202020204" pitchFamily="34" charset="0"/>
                <a:cs typeface="Arial" panose="020B0604020202020204" pitchFamily="34" charset="0"/>
              </a:rPr>
              <a:t>espeto a las competencias municipales y autonomía para decidir la forma de</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gestión de los servicios del agua.</a:t>
            </a:r>
          </a:p>
          <a:p>
            <a:endParaRPr lang="es-ES" sz="800" dirty="0" smtClean="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d) Gestión orientada a la calidad del servicio y al uso sostenible del agua</a:t>
            </a:r>
          </a:p>
          <a:p>
            <a:endParaRPr lang="es-ES" sz="800" dirty="0" smtClean="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e) Gestión democrática, con pluralidad en los órganos de dirección, con mayor</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peso de los ayuntamientos, y con representantes de los trabajadores y de la</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sociedad civil. </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f) </a:t>
            </a:r>
            <a:r>
              <a:rPr lang="es-ES" dirty="0">
                <a:latin typeface="Arial" panose="020B0604020202020204" pitchFamily="34" charset="0"/>
                <a:cs typeface="Arial" panose="020B0604020202020204" pitchFamily="34" charset="0"/>
              </a:rPr>
              <a:t>C</a:t>
            </a:r>
            <a:r>
              <a:rPr lang="es-ES" dirty="0" smtClean="0">
                <a:latin typeface="Arial" panose="020B0604020202020204" pitchFamily="34" charset="0"/>
                <a:cs typeface="Arial" panose="020B0604020202020204" pitchFamily="34" charset="0"/>
              </a:rPr>
              <a:t>reación de un OBSERVATORIO DEL AGUA  como órgano de participación.</a:t>
            </a:r>
          </a:p>
          <a:p>
            <a:endParaRPr lang="es-ES" sz="800" dirty="0" smtClean="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g) </a:t>
            </a:r>
            <a:r>
              <a:rPr lang="es-ES" dirty="0">
                <a:latin typeface="Arial" panose="020B0604020202020204" pitchFamily="34" charset="0"/>
                <a:cs typeface="Arial" panose="020B0604020202020204" pitchFamily="34" charset="0"/>
              </a:rPr>
              <a:t>G</a:t>
            </a:r>
            <a:r>
              <a:rPr lang="es-ES" dirty="0" smtClean="0">
                <a:latin typeface="Arial" panose="020B0604020202020204" pitchFamily="34" charset="0"/>
                <a:cs typeface="Arial" panose="020B0604020202020204" pitchFamily="34" charset="0"/>
              </a:rPr>
              <a:t>estión respetuosa con los derechos de los trabajadores del CYII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288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n marcha la RED de ciudades y pueblos por el #Agua Pública en la Comunidad de Madr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980728"/>
            <a:ext cx="5496965"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83568" y="4653136"/>
            <a:ext cx="8064896" cy="1631216"/>
          </a:xfrm>
          <a:prstGeom prst="rect">
            <a:avLst/>
          </a:prstGeom>
          <a:noFill/>
        </p:spPr>
        <p:txBody>
          <a:bodyPr wrap="square" rtlCol="0">
            <a:spAutoFit/>
          </a:bodyPr>
          <a:lstStyle/>
          <a:p>
            <a:pPr algn="ctr"/>
            <a:r>
              <a:rPr lang="es-ES" sz="2000" dirty="0" smtClean="0">
                <a:latin typeface="Arial" panose="020B0604020202020204" pitchFamily="34" charset="0"/>
                <a:cs typeface="Arial" panose="020B0604020202020204" pitchFamily="34" charset="0"/>
              </a:rPr>
              <a:t>En el 2º encuentro municipal , convocado por la PCPCYII, el 30 de septiembre de 2016, se decide constituir la </a:t>
            </a:r>
            <a:r>
              <a:rPr lang="es-ES" sz="2000" b="1" i="1" dirty="0" smtClean="0">
                <a:latin typeface="Arial" panose="020B0604020202020204" pitchFamily="34" charset="0"/>
                <a:cs typeface="Arial" panose="020B0604020202020204" pitchFamily="34" charset="0"/>
              </a:rPr>
              <a:t>red de ciudades y pueblos por el </a:t>
            </a:r>
            <a:r>
              <a:rPr lang="es-ES" sz="2000" b="1" i="1" dirty="0">
                <a:latin typeface="Arial" panose="020B0604020202020204" pitchFamily="34" charset="0"/>
                <a:cs typeface="Arial" panose="020B0604020202020204" pitchFamily="34" charset="0"/>
              </a:rPr>
              <a:t>a</a:t>
            </a:r>
            <a:r>
              <a:rPr lang="es-ES" sz="2000" b="1" i="1" dirty="0" smtClean="0">
                <a:latin typeface="Arial" panose="020B0604020202020204" pitchFamily="34" charset="0"/>
                <a:cs typeface="Arial" panose="020B0604020202020204" pitchFamily="34" charset="0"/>
              </a:rPr>
              <a:t>gua pública en la Comunidad de Madrid </a:t>
            </a:r>
            <a:r>
              <a:rPr lang="es-ES" sz="2000" dirty="0" smtClean="0">
                <a:latin typeface="Arial" panose="020B0604020202020204" pitchFamily="34" charset="0"/>
                <a:cs typeface="Arial" panose="020B0604020202020204" pitchFamily="34" charset="0"/>
              </a:rPr>
              <a:t>.</a:t>
            </a:r>
          </a:p>
          <a:p>
            <a:pPr algn="ctr"/>
            <a:r>
              <a:rPr lang="es-ES" sz="2000" dirty="0" smtClean="0">
                <a:latin typeface="Arial" panose="020B0604020202020204" pitchFamily="34" charset="0"/>
                <a:cs typeface="Arial" panose="020B0604020202020204" pitchFamily="34" charset="0"/>
              </a:rPr>
              <a:t>A continuación, se tratará de mostrar la situación y los motivos que han llevado a impulsar esta red.</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768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3528" y="1412776"/>
            <a:ext cx="8712968" cy="400110"/>
          </a:xfrm>
          <a:prstGeom prst="rect">
            <a:avLst/>
          </a:prstGeom>
          <a:noFill/>
        </p:spPr>
        <p:txBody>
          <a:bodyPr wrap="square" rtlCol="0">
            <a:spAutoFit/>
          </a:bodyPr>
          <a:lstStyle/>
          <a:p>
            <a:r>
              <a:rPr lang="es-ES" sz="2000" dirty="0" smtClean="0">
                <a:latin typeface="Arial" panose="020B0604020202020204" pitchFamily="34" charset="0"/>
                <a:cs typeface="Arial" panose="020B0604020202020204" pitchFamily="34" charset="0"/>
              </a:rPr>
              <a:t>  </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5431" y="836712"/>
            <a:ext cx="5349162" cy="3528392"/>
          </a:xfrm>
          <a:prstGeom prst="rect">
            <a:avLst/>
          </a:prstGeom>
        </p:spPr>
      </p:pic>
      <p:sp>
        <p:nvSpPr>
          <p:cNvPr id="6" name="CuadroTexto 5"/>
          <p:cNvSpPr txBox="1"/>
          <p:nvPr/>
        </p:nvSpPr>
        <p:spPr>
          <a:xfrm>
            <a:off x="323528" y="4509120"/>
            <a:ext cx="8496944" cy="1938992"/>
          </a:xfrm>
          <a:prstGeom prst="rect">
            <a:avLst/>
          </a:prstGeom>
          <a:noFill/>
        </p:spPr>
        <p:txBody>
          <a:bodyPr wrap="square" rtlCol="0">
            <a:spAutoFit/>
          </a:bodyPr>
          <a:lstStyle/>
          <a:p>
            <a:pPr algn="ctr"/>
            <a:r>
              <a:rPr lang="es-ES" sz="2000" dirty="0" smtClean="0">
                <a:latin typeface="Arial" panose="020B0604020202020204" pitchFamily="34" charset="0"/>
                <a:cs typeface="Arial" panose="020B0604020202020204" pitchFamily="34" charset="0"/>
              </a:rPr>
              <a:t>El 3 y 4 de noviembre de 2016, </a:t>
            </a:r>
            <a:r>
              <a:rPr lang="es-ES" sz="2000" smtClean="0">
                <a:latin typeface="Arial" panose="020B0604020202020204" pitchFamily="34" charset="0"/>
                <a:cs typeface="Arial" panose="020B0604020202020204" pitchFamily="34" charset="0"/>
              </a:rPr>
              <a:t>se celebró </a:t>
            </a:r>
            <a:r>
              <a:rPr lang="es-ES" sz="2000" dirty="0" smtClean="0">
                <a:latin typeface="Arial" panose="020B0604020202020204" pitchFamily="34" charset="0"/>
                <a:cs typeface="Arial" panose="020B0604020202020204" pitchFamily="34" charset="0"/>
              </a:rPr>
              <a:t>en Madrid, un </a:t>
            </a:r>
            <a:r>
              <a:rPr lang="es-ES" sz="2000" b="1" dirty="0" smtClean="0">
                <a:latin typeface="Arial" panose="020B0604020202020204" pitchFamily="34" charset="0"/>
                <a:cs typeface="Arial" panose="020B0604020202020204" pitchFamily="34" charset="0"/>
              </a:rPr>
              <a:t>Encuentro estatal de ciudades por el agua pública</a:t>
            </a:r>
            <a:r>
              <a:rPr lang="es-ES" sz="2000" dirty="0" smtClean="0">
                <a:latin typeface="Arial" panose="020B0604020202020204" pitchFamily="34" charset="0"/>
                <a:cs typeface="Arial" panose="020B0604020202020204" pitchFamily="34" charset="0"/>
              </a:rPr>
              <a:t>. Allí se aprobó un manifiesto por la gestión pública del agua firmado por las alcaldesas y alcaldes </a:t>
            </a:r>
            <a:r>
              <a:rPr lang="es-ES" sz="2000" dirty="0">
                <a:latin typeface="Arial" panose="020B0604020202020204" pitchFamily="34" charset="0"/>
                <a:cs typeface="Arial" panose="020B0604020202020204" pitchFamily="34" charset="0"/>
              </a:rPr>
              <a:t>p</a:t>
            </a:r>
            <a:r>
              <a:rPr lang="es-ES" sz="2000" dirty="0" smtClean="0">
                <a:latin typeface="Arial" panose="020B0604020202020204" pitchFamily="34" charset="0"/>
                <a:cs typeface="Arial" panose="020B0604020202020204" pitchFamily="34" charset="0"/>
              </a:rPr>
              <a:t>resentes en el encuentro, se sentaron las bases para la colaboración entre el movimiento del agua y los ayuntamientos y  se decidió impulsar </a:t>
            </a:r>
          </a:p>
          <a:p>
            <a:pPr algn="ctr"/>
            <a:r>
              <a:rPr lang="es-ES" sz="2000" dirty="0" smtClean="0">
                <a:latin typeface="Arial" panose="020B0604020202020204" pitchFamily="34" charset="0"/>
                <a:cs typeface="Arial" panose="020B0604020202020204" pitchFamily="34" charset="0"/>
              </a:rPr>
              <a:t>la </a:t>
            </a:r>
            <a:r>
              <a:rPr lang="es-ES" sz="2000" b="1" dirty="0" smtClean="0">
                <a:latin typeface="Arial" panose="020B0604020202020204" pitchFamily="34" charset="0"/>
                <a:cs typeface="Arial" panose="020B0604020202020204" pitchFamily="34" charset="0"/>
              </a:rPr>
              <a:t>Red de Ciudades por el Agua Pública.</a:t>
            </a: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012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812886"/>
            <a:ext cx="9144000" cy="1569660"/>
          </a:xfrm>
          <a:prstGeom prst="rect">
            <a:avLst/>
          </a:prstGeom>
          <a:noFill/>
        </p:spPr>
        <p:txBody>
          <a:bodyPr wrap="square" rtlCol="0">
            <a:spAutoFit/>
          </a:bodyPr>
          <a:lstStyle/>
          <a:p>
            <a:pPr algn="ctr"/>
            <a:r>
              <a:rPr lang="es-ES" sz="4000" b="1" dirty="0">
                <a:latin typeface="Arial" panose="020B0604020202020204" pitchFamily="34" charset="0"/>
                <a:cs typeface="Arial" panose="020B0604020202020204" pitchFamily="34" charset="0"/>
              </a:rPr>
              <a:t>3</a:t>
            </a:r>
            <a:endParaRPr lang="es-ES" sz="4000" b="1" dirty="0" smtClean="0">
              <a:latin typeface="Arial" panose="020B0604020202020204" pitchFamily="34" charset="0"/>
              <a:cs typeface="Arial" panose="020B0604020202020204" pitchFamily="34" charset="0"/>
            </a:endParaRPr>
          </a:p>
          <a:p>
            <a:pPr algn="ctr"/>
            <a:endParaRPr lang="es-ES" sz="800" b="1" dirty="0" smtClean="0">
              <a:latin typeface="Arial" panose="020B0604020202020204" pitchFamily="34" charset="0"/>
              <a:cs typeface="Arial" panose="020B0604020202020204" pitchFamily="34" charset="0"/>
            </a:endParaRPr>
          </a:p>
          <a:p>
            <a:pPr algn="ctr"/>
            <a:r>
              <a:rPr lang="es-ES" sz="2400" b="1" dirty="0" smtClean="0">
                <a:latin typeface="Arial" panose="020B0604020202020204" pitchFamily="34" charset="0"/>
                <a:cs typeface="Arial" panose="020B0604020202020204" pitchFamily="34" charset="0"/>
              </a:rPr>
              <a:t>LA RED DE CIUDADES Y PUEBLOS POR EL AGUA PÚBLICA EN LA COMUNIDAD DE MADRID </a:t>
            </a:r>
            <a:endParaRPr lang="es-ES" sz="2400" b="1" dirty="0">
              <a:solidFill>
                <a:srgbClr val="0070C0"/>
              </a:solidFill>
              <a:latin typeface="Arial" panose="020B0604020202020204" pitchFamily="34" charset="0"/>
              <a:cs typeface="Arial" panose="020B0604020202020204" pitchFamily="34" charset="0"/>
            </a:endParaRPr>
          </a:p>
        </p:txBody>
      </p:sp>
      <p:sp>
        <p:nvSpPr>
          <p:cNvPr id="5" name="CuadroTexto 4"/>
          <p:cNvSpPr txBox="1"/>
          <p:nvPr/>
        </p:nvSpPr>
        <p:spPr>
          <a:xfrm>
            <a:off x="323528" y="1412776"/>
            <a:ext cx="8712968" cy="400110"/>
          </a:xfrm>
          <a:prstGeom prst="rect">
            <a:avLst/>
          </a:prstGeom>
          <a:noFill/>
        </p:spPr>
        <p:txBody>
          <a:bodyPr wrap="square" rtlCol="0">
            <a:spAutoFit/>
          </a:bodyPr>
          <a:lstStyle/>
          <a:p>
            <a:r>
              <a:rPr lang="es-ES" sz="2000" dirty="0" smtClean="0">
                <a:latin typeface="Arial" panose="020B0604020202020204" pitchFamily="34" charset="0"/>
                <a:cs typeface="Arial" panose="020B0604020202020204" pitchFamily="34" charset="0"/>
              </a:rPr>
              <a:t>  </a:t>
            </a:r>
          </a:p>
        </p:txBody>
      </p:sp>
      <p:pic>
        <p:nvPicPr>
          <p:cNvPr id="6" name="Picture 2" descr="D:\CYII\Red ciudades y publos por  el A.P\RAM 2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4022486"/>
            <a:ext cx="1440160" cy="2320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CYII\Red ciudades y publos por  el A.P\RAM 2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8673" y="3501008"/>
            <a:ext cx="1440160" cy="23201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YII\Red ciudades y publos por  el A.P\RAM 2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573016"/>
            <a:ext cx="1440160" cy="232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907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39552" y="476672"/>
            <a:ext cx="8064896" cy="523220"/>
          </a:xfrm>
          <a:prstGeom prst="rect">
            <a:avLst/>
          </a:prstGeom>
          <a:noFill/>
        </p:spPr>
        <p:txBody>
          <a:bodyPr wrap="square" rtlCol="0">
            <a:spAutoFit/>
          </a:bodyPr>
          <a:lstStyle/>
          <a:p>
            <a:pPr algn="ctr"/>
            <a:r>
              <a:rPr lang="es-ES" sz="2800" b="1" dirty="0" smtClean="0">
                <a:latin typeface="Arial" panose="020B0604020202020204" pitchFamily="34" charset="0"/>
                <a:cs typeface="Arial" panose="020B0604020202020204" pitchFamily="34" charset="0"/>
              </a:rPr>
              <a:t>FINES DE LA RED</a:t>
            </a:r>
            <a:endParaRPr lang="es-ES" sz="2800" b="1" dirty="0">
              <a:latin typeface="Arial" panose="020B0604020202020204" pitchFamily="34" charset="0"/>
              <a:cs typeface="Arial" panose="020B0604020202020204" pitchFamily="34" charset="0"/>
            </a:endParaRPr>
          </a:p>
        </p:txBody>
      </p:sp>
      <p:sp>
        <p:nvSpPr>
          <p:cNvPr id="5" name="CuadroTexto 4"/>
          <p:cNvSpPr txBox="1"/>
          <p:nvPr/>
        </p:nvSpPr>
        <p:spPr>
          <a:xfrm>
            <a:off x="323528" y="1412776"/>
            <a:ext cx="8712968" cy="400110"/>
          </a:xfrm>
          <a:prstGeom prst="rect">
            <a:avLst/>
          </a:prstGeom>
          <a:noFill/>
        </p:spPr>
        <p:txBody>
          <a:bodyPr wrap="square" rtlCol="0">
            <a:spAutoFit/>
          </a:bodyPr>
          <a:lstStyle/>
          <a:p>
            <a:r>
              <a:rPr lang="es-ES" sz="2000" dirty="0" smtClean="0">
                <a:latin typeface="Arial" panose="020B0604020202020204" pitchFamily="34" charset="0"/>
                <a:cs typeface="Arial" panose="020B0604020202020204" pitchFamily="34" charset="0"/>
              </a:rPr>
              <a:t>  </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4033597"/>
            <a:ext cx="4210050" cy="2828925"/>
          </a:xfrm>
          <a:prstGeom prst="rect">
            <a:avLst/>
          </a:prstGeom>
        </p:spPr>
      </p:pic>
      <p:sp>
        <p:nvSpPr>
          <p:cNvPr id="2" name="CuadroTexto 1"/>
          <p:cNvSpPr txBox="1"/>
          <p:nvPr/>
        </p:nvSpPr>
        <p:spPr>
          <a:xfrm>
            <a:off x="304126" y="999892"/>
            <a:ext cx="8660362" cy="3139321"/>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Es un instrumento de información, colaboración y participación entre cargos públicos y ciudadanos organizados o no</a:t>
            </a:r>
            <a:r>
              <a:rPr lang="es-ES" dirty="0" smtClean="0"/>
              <a:t>.</a:t>
            </a: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Se trata, que la ciudadanía organizada en movimientos sociales, partidos políticos, sindicatos, asociaciones de vecinos o usuarios, entidades profesionales, educativas </a:t>
            </a:r>
            <a:r>
              <a:rPr lang="es-ES" dirty="0">
                <a:latin typeface="Arial" panose="020B0604020202020204" pitchFamily="34" charset="0"/>
                <a:cs typeface="Arial" panose="020B0604020202020204" pitchFamily="34" charset="0"/>
              </a:rPr>
              <a:t>y</a:t>
            </a:r>
            <a:r>
              <a:rPr lang="es-ES" dirty="0" smtClean="0">
                <a:latin typeface="Arial" panose="020B0604020202020204" pitchFamily="34" charset="0"/>
                <a:cs typeface="Arial" panose="020B0604020202020204" pitchFamily="34" charset="0"/>
              </a:rPr>
              <a:t> culturales, o a nivel individual, comparta y debata sobre los problemas y experiencias que en materia del ciclo integral del agua, existen en la Comunidad de Madrid.</a:t>
            </a: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Debe servir para movilizar a la ciudadanía y para elaborar propuestas cara a que los poderes públicos solucionen los problemas del ciclo integral del agua.</a:t>
            </a: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Una característica fundamental de la Red es el funcionamiento horizontal y democrático de sus miembros.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937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7544" y="692696"/>
            <a:ext cx="8208912" cy="523220"/>
          </a:xfrm>
          <a:prstGeom prst="rect">
            <a:avLst/>
          </a:prstGeom>
          <a:noFill/>
        </p:spPr>
        <p:txBody>
          <a:bodyPr wrap="square" rtlCol="0">
            <a:spAutoFit/>
          </a:bodyPr>
          <a:lstStyle/>
          <a:p>
            <a:pPr algn="ctr"/>
            <a:r>
              <a:rPr lang="es-ES" sz="2800" b="1" dirty="0" smtClean="0">
                <a:latin typeface="Arial" panose="020B0604020202020204" pitchFamily="34" charset="0"/>
                <a:cs typeface="Arial" panose="020B0604020202020204" pitchFamily="34" charset="0"/>
              </a:rPr>
              <a:t>OBJETIVOS DE LA RED</a:t>
            </a:r>
            <a:endParaRPr lang="es-ES" sz="2800" b="1" dirty="0">
              <a:latin typeface="Arial" panose="020B0604020202020204" pitchFamily="34" charset="0"/>
              <a:cs typeface="Arial" panose="020B0604020202020204" pitchFamily="34" charset="0"/>
            </a:endParaRPr>
          </a:p>
        </p:txBody>
      </p:sp>
      <p:sp>
        <p:nvSpPr>
          <p:cNvPr id="5" name="CuadroTexto 4"/>
          <p:cNvSpPr txBox="1"/>
          <p:nvPr/>
        </p:nvSpPr>
        <p:spPr>
          <a:xfrm>
            <a:off x="323528" y="1412776"/>
            <a:ext cx="8712968" cy="400110"/>
          </a:xfrm>
          <a:prstGeom prst="rect">
            <a:avLst/>
          </a:prstGeom>
          <a:noFill/>
        </p:spPr>
        <p:txBody>
          <a:bodyPr wrap="square" rtlCol="0">
            <a:spAutoFit/>
          </a:bodyPr>
          <a:lstStyle/>
          <a:p>
            <a:r>
              <a:rPr lang="es-ES" sz="2000" dirty="0" smtClean="0">
                <a:latin typeface="Arial" panose="020B0604020202020204" pitchFamily="34" charset="0"/>
                <a:cs typeface="Arial" panose="020B0604020202020204" pitchFamily="34" charset="0"/>
              </a:rPr>
              <a:t>  </a:t>
            </a:r>
          </a:p>
        </p:txBody>
      </p:sp>
      <p:pic>
        <p:nvPicPr>
          <p:cNvPr id="7" name="2 Imagen" descr="Cu078CBW8AA0CtA_300.jpg"/>
          <p:cNvPicPr/>
          <p:nvPr/>
        </p:nvPicPr>
        <p:blipFill>
          <a:blip r:embed="rId2"/>
          <a:stretch>
            <a:fillRect/>
          </a:stretch>
        </p:blipFill>
        <p:spPr>
          <a:xfrm>
            <a:off x="4598846" y="4365104"/>
            <a:ext cx="3790315" cy="2310755"/>
          </a:xfrm>
          <a:prstGeom prst="rect">
            <a:avLst/>
          </a:prstGeom>
        </p:spPr>
      </p:pic>
      <p:pic>
        <p:nvPicPr>
          <p:cNvPr id="8" name="Picture 5" descr="MarchaBici_CanalYII%252520%25252817%252529"/>
          <p:cNvPicPr/>
          <p:nvPr/>
        </p:nvPicPr>
        <p:blipFill>
          <a:blip r:embed="rId3">
            <a:extLst>
              <a:ext uri="{28A0092B-C50C-407E-A947-70E740481C1C}">
                <a14:useLocalDpi xmlns:a14="http://schemas.microsoft.com/office/drawing/2010/main" val="0"/>
              </a:ext>
            </a:extLst>
          </a:blip>
          <a:srcRect/>
          <a:stretch>
            <a:fillRect/>
          </a:stretch>
        </p:blipFill>
        <p:spPr bwMode="auto">
          <a:xfrm>
            <a:off x="755576" y="4365104"/>
            <a:ext cx="3672408" cy="2309639"/>
          </a:xfrm>
          <a:prstGeom prst="rect">
            <a:avLst/>
          </a:prstGeom>
          <a:noFill/>
          <a:ln>
            <a:noFill/>
          </a:ln>
          <a:extLst/>
        </p:spPr>
      </p:pic>
      <p:sp>
        <p:nvSpPr>
          <p:cNvPr id="9" name="CuadroTexto 8"/>
          <p:cNvSpPr txBox="1"/>
          <p:nvPr/>
        </p:nvSpPr>
        <p:spPr>
          <a:xfrm>
            <a:off x="323528" y="1412776"/>
            <a:ext cx="8640960" cy="2862322"/>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t> </a:t>
            </a:r>
            <a:r>
              <a:rPr lang="es-ES" dirty="0" smtClean="0">
                <a:latin typeface="Arial" panose="020B0604020202020204" pitchFamily="34" charset="0"/>
                <a:cs typeface="Arial" panose="020B0604020202020204" pitchFamily="34" charset="0"/>
              </a:rPr>
              <a:t>Fomentar la concepción del agua como bien común</a:t>
            </a:r>
          </a:p>
          <a:p>
            <a:pPr marL="285750" indent="-285750">
              <a:buFont typeface="Wingdings" panose="05000000000000000000" pitchFamily="2" charset="2"/>
              <a:buChar char="ü"/>
            </a:pP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Implementar el derecho humano al agua</a:t>
            </a:r>
          </a:p>
          <a:p>
            <a:pPr marL="285750" indent="-285750">
              <a:buFont typeface="Wingdings" panose="05000000000000000000" pitchFamily="2" charset="2"/>
              <a:buChar char="ü"/>
            </a:pP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Paralizar definitivamente la privatización del Canal de Isabel II</a:t>
            </a:r>
          </a:p>
          <a:p>
            <a:pPr marL="285750" indent="-285750">
              <a:buFont typeface="Wingdings" panose="05000000000000000000" pitchFamily="2" charset="2"/>
              <a:buChar char="ü"/>
            </a:pP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Impulsar un nuevo modelo de gestión tran</a:t>
            </a:r>
            <a:r>
              <a:rPr lang="es-ES" dirty="0">
                <a:latin typeface="Arial" panose="020B0604020202020204" pitchFamily="34" charset="0"/>
                <a:cs typeface="Arial" panose="020B0604020202020204" pitchFamily="34" charset="0"/>
              </a:rPr>
              <a:t>s</a:t>
            </a:r>
            <a:r>
              <a:rPr lang="es-ES" dirty="0" smtClean="0">
                <a:latin typeface="Arial" panose="020B0604020202020204" pitchFamily="34" charset="0"/>
                <a:cs typeface="Arial" panose="020B0604020202020204" pitchFamily="34" charset="0"/>
              </a:rPr>
              <a:t>parente, democrático y participativo</a:t>
            </a: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 Impulsar una gestión sostenible del agua desde el punto de vista social, económico y ambiental.</a:t>
            </a: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 Potenciar un mayor protagonismo de los municipios.</a:t>
            </a:r>
          </a:p>
          <a:p>
            <a:pPr marL="285750" indent="-285750">
              <a:buFont typeface="Wingdings" panose="05000000000000000000" pitchFamily="2" charset="2"/>
              <a:buChar char="ü"/>
            </a:pP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Facilitar el acceso a la información de los ciudadanos, así como la transparencia y rendición de cuentas por parte de las administraciones titulares de los servicios.</a:t>
            </a:r>
          </a:p>
        </p:txBody>
      </p:sp>
    </p:spTree>
    <p:extLst>
      <p:ext uri="{BB962C8B-B14F-4D97-AF65-F5344CB8AC3E}">
        <p14:creationId xmlns:p14="http://schemas.microsoft.com/office/powerpoint/2010/main" val="964840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620689"/>
            <a:ext cx="8856984" cy="738664"/>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COMISIÓN COORDINADORA DE LA RED </a:t>
            </a:r>
          </a:p>
          <a:p>
            <a:pPr algn="ctr"/>
            <a:r>
              <a:rPr lang="es-ES" b="1" dirty="0" smtClean="0">
                <a:latin typeface="Arial" panose="020B0604020202020204" pitchFamily="34" charset="0"/>
                <a:cs typeface="Arial" panose="020B0604020202020204" pitchFamily="34" charset="0"/>
              </a:rPr>
              <a:t>(14 personas)</a:t>
            </a:r>
            <a:endParaRPr lang="es-ES" b="1"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915094187"/>
              </p:ext>
            </p:extLst>
          </p:nvPr>
        </p:nvGraphicFramePr>
        <p:xfrm>
          <a:off x="827584" y="1412776"/>
          <a:ext cx="7776863" cy="4958924"/>
        </p:xfrm>
        <a:graphic>
          <a:graphicData uri="http://schemas.openxmlformats.org/drawingml/2006/table">
            <a:tbl>
              <a:tblPr firstRow="1" firstCol="1" bandRow="1">
                <a:tableStyleId>{5C22544A-7EE6-4342-B048-85BDC9FD1C3A}</a:tableStyleId>
              </a:tblPr>
              <a:tblGrid>
                <a:gridCol w="7776863">
                  <a:extLst>
                    <a:ext uri="{9D8B030D-6E8A-4147-A177-3AD203B41FA5}">
                      <a16:colId xmlns:a16="http://schemas.microsoft.com/office/drawing/2014/main" val="20000"/>
                    </a:ext>
                  </a:extLst>
                </a:gridCol>
              </a:tblGrid>
              <a:tr h="2235916">
                <a:tc>
                  <a:txBody>
                    <a:bodyPr/>
                    <a:lstStyle/>
                    <a:p>
                      <a:pPr marL="457200" algn="ctr">
                        <a:lnSpc>
                          <a:spcPct val="107000"/>
                        </a:lnSpc>
                        <a:spcAft>
                          <a:spcPts val="300"/>
                        </a:spcAft>
                      </a:pPr>
                      <a:r>
                        <a:rPr lang="es-ES" sz="1400" b="1" dirty="0">
                          <a:effectLst/>
                          <a:latin typeface="Arial" panose="020B0604020202020204" pitchFamily="34" charset="0"/>
                          <a:cs typeface="Arial" panose="020B0604020202020204" pitchFamily="34" charset="0"/>
                        </a:rPr>
                        <a:t>AYUNTAMIENTOS</a:t>
                      </a:r>
                    </a:p>
                    <a:p>
                      <a:pPr marL="457200">
                        <a:lnSpc>
                          <a:spcPct val="107000"/>
                        </a:lnSpc>
                        <a:spcAft>
                          <a:spcPts val="300"/>
                        </a:spcAft>
                      </a:pPr>
                      <a:r>
                        <a:rPr lang="es-ES" sz="1400" b="0" dirty="0">
                          <a:effectLst/>
                          <a:latin typeface="Arial" panose="020B0604020202020204" pitchFamily="34" charset="0"/>
                          <a:cs typeface="Arial" panose="020B0604020202020204" pitchFamily="34" charset="0"/>
                        </a:rPr>
                        <a:t>- Vicente García de Paredes (</a:t>
                      </a:r>
                      <a:r>
                        <a:rPr lang="es-ES" sz="1400" b="0" dirty="0" err="1">
                          <a:effectLst/>
                          <a:latin typeface="Arial" panose="020B0604020202020204" pitchFamily="34" charset="0"/>
                          <a:cs typeface="Arial" panose="020B0604020202020204" pitchFamily="34" charset="0"/>
                        </a:rPr>
                        <a:t>Ambite</a:t>
                      </a:r>
                      <a:r>
                        <a:rPr lang="es-ES" sz="1400" b="0" dirty="0">
                          <a:effectLst/>
                          <a:latin typeface="Arial" panose="020B0604020202020204" pitchFamily="34" charset="0"/>
                          <a:cs typeface="Arial" panose="020B0604020202020204" pitchFamily="34" charset="0"/>
                        </a:rPr>
                        <a:t>). Arquitecto Municipal</a:t>
                      </a:r>
                    </a:p>
                    <a:p>
                      <a:pPr marL="457200">
                        <a:lnSpc>
                          <a:spcPct val="107000"/>
                        </a:lnSpc>
                        <a:spcAft>
                          <a:spcPts val="300"/>
                        </a:spcAft>
                      </a:pPr>
                      <a:r>
                        <a:rPr lang="es-ES" sz="1400" b="0" dirty="0">
                          <a:effectLst/>
                          <a:latin typeface="Arial" panose="020B0604020202020204" pitchFamily="34" charset="0"/>
                          <a:cs typeface="Arial" panose="020B0604020202020204" pitchFamily="34" charset="0"/>
                        </a:rPr>
                        <a:t>- Juancho Santana (Majadahonda). Concejal</a:t>
                      </a:r>
                    </a:p>
                    <a:p>
                      <a:pPr marL="457200">
                        <a:lnSpc>
                          <a:spcPct val="107000"/>
                        </a:lnSpc>
                        <a:spcAft>
                          <a:spcPts val="300"/>
                        </a:spcAft>
                      </a:pPr>
                      <a:r>
                        <a:rPr lang="es-ES" sz="1400" b="0" dirty="0">
                          <a:effectLst/>
                          <a:latin typeface="Arial" panose="020B0604020202020204" pitchFamily="34" charset="0"/>
                          <a:cs typeface="Arial" panose="020B0604020202020204" pitchFamily="34" charset="0"/>
                        </a:rPr>
                        <a:t>- Vanessa Lillo (Getafe). Concejala</a:t>
                      </a:r>
                    </a:p>
                    <a:p>
                      <a:pPr marL="457200">
                        <a:lnSpc>
                          <a:spcPct val="107000"/>
                        </a:lnSpc>
                        <a:spcAft>
                          <a:spcPts val="300"/>
                        </a:spcAft>
                      </a:pPr>
                      <a:r>
                        <a:rPr lang="es-ES" sz="1400" b="0" dirty="0">
                          <a:effectLst/>
                          <a:latin typeface="Arial" panose="020B0604020202020204" pitchFamily="34" charset="0"/>
                          <a:cs typeface="Arial" panose="020B0604020202020204" pitchFamily="34" charset="0"/>
                        </a:rPr>
                        <a:t>- Carmen Barahona (Rivas-</a:t>
                      </a:r>
                      <a:r>
                        <a:rPr lang="es-ES" sz="1400" b="0" dirty="0" err="1">
                          <a:effectLst/>
                          <a:latin typeface="Arial" panose="020B0604020202020204" pitchFamily="34" charset="0"/>
                          <a:cs typeface="Arial" panose="020B0604020202020204" pitchFamily="34" charset="0"/>
                        </a:rPr>
                        <a:t>Vaciamadrid</a:t>
                      </a:r>
                      <a:r>
                        <a:rPr lang="es-ES" sz="1400" b="0" dirty="0">
                          <a:effectLst/>
                          <a:latin typeface="Arial" panose="020B0604020202020204" pitchFamily="34" charset="0"/>
                          <a:cs typeface="Arial" panose="020B0604020202020204" pitchFamily="34" charset="0"/>
                        </a:rPr>
                        <a:t>) Concejala</a:t>
                      </a:r>
                    </a:p>
                    <a:p>
                      <a:pPr marL="457200">
                        <a:lnSpc>
                          <a:spcPct val="107000"/>
                        </a:lnSpc>
                        <a:spcAft>
                          <a:spcPts val="300"/>
                        </a:spcAft>
                      </a:pPr>
                      <a:r>
                        <a:rPr lang="es-ES" sz="1400" b="0" dirty="0">
                          <a:effectLst/>
                          <a:latin typeface="Arial" panose="020B0604020202020204" pitchFamily="34" charset="0"/>
                          <a:cs typeface="Arial" panose="020B0604020202020204" pitchFamily="34" charset="0"/>
                        </a:rPr>
                        <a:t>- Felipe Pacheco (Miraflores). Concejal</a:t>
                      </a:r>
                    </a:p>
                    <a:p>
                      <a:pPr marL="457200">
                        <a:lnSpc>
                          <a:spcPct val="107000"/>
                        </a:lnSpc>
                        <a:spcAft>
                          <a:spcPts val="300"/>
                        </a:spcAft>
                      </a:pPr>
                      <a:r>
                        <a:rPr lang="es-ES" sz="1400" b="0" dirty="0">
                          <a:effectLst/>
                          <a:latin typeface="Arial" panose="020B0604020202020204" pitchFamily="34" charset="0"/>
                          <a:cs typeface="Arial" panose="020B0604020202020204" pitchFamily="34" charset="0"/>
                        </a:rPr>
                        <a:t>- María José </a:t>
                      </a:r>
                      <a:r>
                        <a:rPr lang="es-ES" sz="1400" b="0" dirty="0" err="1">
                          <a:effectLst/>
                          <a:latin typeface="Arial" panose="020B0604020202020204" pitchFamily="34" charset="0"/>
                          <a:cs typeface="Arial" panose="020B0604020202020204" pitchFamily="34" charset="0"/>
                        </a:rPr>
                        <a:t>Padriño</a:t>
                      </a:r>
                      <a:r>
                        <a:rPr lang="es-ES" sz="1400" b="0" dirty="0">
                          <a:effectLst/>
                          <a:latin typeface="Arial" panose="020B0604020202020204" pitchFamily="34" charset="0"/>
                          <a:cs typeface="Arial" panose="020B0604020202020204" pitchFamily="34" charset="0"/>
                        </a:rPr>
                        <a:t> (Buitrago). Concejala</a:t>
                      </a:r>
                    </a:p>
                    <a:p>
                      <a:pPr marL="457200">
                        <a:lnSpc>
                          <a:spcPct val="107000"/>
                        </a:lnSpc>
                        <a:spcAft>
                          <a:spcPts val="300"/>
                        </a:spcAft>
                      </a:pPr>
                      <a:r>
                        <a:rPr lang="es-ES" sz="1400" b="0" dirty="0">
                          <a:effectLst/>
                          <a:latin typeface="Arial" panose="020B0604020202020204" pitchFamily="34" charset="0"/>
                          <a:cs typeface="Arial" panose="020B0604020202020204" pitchFamily="34" charset="0"/>
                        </a:rPr>
                        <a:t>- Sonia </a:t>
                      </a:r>
                      <a:r>
                        <a:rPr lang="es-ES" sz="1400" b="0" dirty="0" err="1">
                          <a:effectLst/>
                          <a:latin typeface="Arial" panose="020B0604020202020204" pitchFamily="34" charset="0"/>
                          <a:cs typeface="Arial" panose="020B0604020202020204" pitchFamily="34" charset="0"/>
                        </a:rPr>
                        <a:t>Calcedo</a:t>
                      </a:r>
                      <a:r>
                        <a:rPr lang="es-ES" sz="1400" b="0" dirty="0">
                          <a:effectLst/>
                          <a:latin typeface="Arial" panose="020B0604020202020204" pitchFamily="34" charset="0"/>
                          <a:cs typeface="Arial" panose="020B0604020202020204" pitchFamily="34" charset="0"/>
                        </a:rPr>
                        <a:t> (</a:t>
                      </a:r>
                      <a:r>
                        <a:rPr lang="es-ES" sz="1400" b="0" dirty="0" err="1">
                          <a:effectLst/>
                          <a:latin typeface="Arial" panose="020B0604020202020204" pitchFamily="34" charset="0"/>
                          <a:cs typeface="Arial" panose="020B0604020202020204" pitchFamily="34" charset="0"/>
                        </a:rPr>
                        <a:t>Torrelaguna</a:t>
                      </a:r>
                      <a:r>
                        <a:rPr lang="es-ES" sz="1400" b="0" dirty="0">
                          <a:effectLst/>
                          <a:latin typeface="Arial" panose="020B0604020202020204" pitchFamily="34" charset="0"/>
                          <a:cs typeface="Arial" panose="020B0604020202020204" pitchFamily="34" charset="0"/>
                        </a:rPr>
                        <a:t>). Concejala</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0C0"/>
                    </a:solidFill>
                  </a:tcPr>
                </a:tc>
                <a:extLst>
                  <a:ext uri="{0D108BD9-81ED-4DB2-BD59-A6C34878D82A}">
                    <a16:rowId xmlns:a16="http://schemas.microsoft.com/office/drawing/2014/main" val="10000"/>
                  </a:ext>
                </a:extLst>
              </a:tr>
              <a:tr h="1719935">
                <a:tc>
                  <a:txBody>
                    <a:bodyPr/>
                    <a:lstStyle/>
                    <a:p>
                      <a:pPr marL="457200" algn="ctr">
                        <a:lnSpc>
                          <a:spcPct val="107000"/>
                        </a:lnSpc>
                        <a:spcAft>
                          <a:spcPts val="300"/>
                        </a:spcAft>
                      </a:pPr>
                      <a:endParaRPr lang="es-ES" sz="1400" b="1" dirty="0" smtClean="0">
                        <a:effectLst/>
                        <a:latin typeface="Arial" panose="020B0604020202020204" pitchFamily="34" charset="0"/>
                        <a:cs typeface="Arial" panose="020B0604020202020204" pitchFamily="34" charset="0"/>
                      </a:endParaRPr>
                    </a:p>
                    <a:p>
                      <a:pPr marL="457200" algn="ctr">
                        <a:lnSpc>
                          <a:spcPct val="107000"/>
                        </a:lnSpc>
                        <a:spcAft>
                          <a:spcPts val="300"/>
                        </a:spcAft>
                      </a:pPr>
                      <a:r>
                        <a:rPr lang="es-ES" sz="1400" b="1" dirty="0" smtClean="0">
                          <a:effectLst/>
                          <a:latin typeface="Arial" panose="020B0604020202020204" pitchFamily="34" charset="0"/>
                          <a:cs typeface="Arial" panose="020B0604020202020204" pitchFamily="34" charset="0"/>
                        </a:rPr>
                        <a:t>ORGANIZACIONES </a:t>
                      </a:r>
                      <a:r>
                        <a:rPr lang="es-ES" sz="1400" b="1" dirty="0">
                          <a:effectLst/>
                          <a:latin typeface="Arial" panose="020B0604020202020204" pitchFamily="34" charset="0"/>
                          <a:cs typeface="Arial" panose="020B0604020202020204" pitchFamily="34" charset="0"/>
                        </a:rPr>
                        <a:t>SOCIALES, SINDICALES Y CIUDADANAS</a:t>
                      </a:r>
                    </a:p>
                    <a:p>
                      <a:pPr marL="457200">
                        <a:lnSpc>
                          <a:spcPct val="107000"/>
                        </a:lnSpc>
                        <a:spcAft>
                          <a:spcPts val="300"/>
                        </a:spcAft>
                      </a:pPr>
                      <a:r>
                        <a:rPr lang="es-ES" sz="1400" b="0" dirty="0">
                          <a:effectLst/>
                          <a:latin typeface="Arial" panose="020B0604020202020204" pitchFamily="34" charset="0"/>
                          <a:cs typeface="Arial" panose="020B0604020202020204" pitchFamily="34" charset="0"/>
                        </a:rPr>
                        <a:t>- Enrique Ortega (Plataforma)</a:t>
                      </a:r>
                    </a:p>
                    <a:p>
                      <a:pPr marL="457200">
                        <a:lnSpc>
                          <a:spcPct val="107000"/>
                        </a:lnSpc>
                        <a:spcAft>
                          <a:spcPts val="300"/>
                        </a:spcAft>
                      </a:pPr>
                      <a:r>
                        <a:rPr lang="es-ES" sz="1400" b="0" dirty="0">
                          <a:effectLst/>
                          <a:latin typeface="Arial" panose="020B0604020202020204" pitchFamily="34" charset="0"/>
                          <a:cs typeface="Arial" panose="020B0604020202020204" pitchFamily="34" charset="0"/>
                        </a:rPr>
                        <a:t>- Lis Aguirre (Plataforma)</a:t>
                      </a:r>
                    </a:p>
                    <a:p>
                      <a:pPr marL="457200">
                        <a:lnSpc>
                          <a:spcPct val="107000"/>
                        </a:lnSpc>
                        <a:spcAft>
                          <a:spcPts val="300"/>
                        </a:spcAft>
                      </a:pPr>
                      <a:r>
                        <a:rPr lang="es-ES" sz="1400" b="0" dirty="0">
                          <a:effectLst/>
                          <a:latin typeface="Arial" panose="020B0604020202020204" pitchFamily="34" charset="0"/>
                          <a:cs typeface="Arial" panose="020B0604020202020204" pitchFamily="34" charset="0"/>
                        </a:rPr>
                        <a:t>- Paco Gordillo (</a:t>
                      </a:r>
                      <a:r>
                        <a:rPr lang="es-ES" sz="1400" b="0" dirty="0" err="1">
                          <a:effectLst/>
                          <a:latin typeface="Arial" panose="020B0604020202020204" pitchFamily="34" charset="0"/>
                          <a:cs typeface="Arial" panose="020B0604020202020204" pitchFamily="34" charset="0"/>
                        </a:rPr>
                        <a:t>Attac</a:t>
                      </a:r>
                      <a:r>
                        <a:rPr lang="es-ES" sz="1400" b="0" dirty="0">
                          <a:effectLst/>
                          <a:latin typeface="Arial" panose="020B0604020202020204" pitchFamily="34" charset="0"/>
                          <a:cs typeface="Arial" panose="020B0604020202020204" pitchFamily="34" charset="0"/>
                        </a:rPr>
                        <a:t>)</a:t>
                      </a:r>
                    </a:p>
                    <a:p>
                      <a:pPr marL="457200">
                        <a:lnSpc>
                          <a:spcPct val="107000"/>
                        </a:lnSpc>
                        <a:spcAft>
                          <a:spcPts val="300"/>
                        </a:spcAft>
                      </a:pPr>
                      <a:r>
                        <a:rPr lang="es-ES" sz="1400" b="0" dirty="0">
                          <a:effectLst/>
                          <a:latin typeface="Arial" panose="020B0604020202020204" pitchFamily="34" charset="0"/>
                          <a:cs typeface="Arial" panose="020B0604020202020204" pitchFamily="34" charset="0"/>
                        </a:rPr>
                        <a:t>- Pedro Pablo Serrano (Plataforma) </a:t>
                      </a:r>
                    </a:p>
                    <a:p>
                      <a:pPr marL="457200">
                        <a:lnSpc>
                          <a:spcPct val="107000"/>
                        </a:lnSpc>
                        <a:spcAft>
                          <a:spcPts val="300"/>
                        </a:spcAft>
                      </a:pPr>
                      <a:r>
                        <a:rPr lang="es-ES" sz="1400" b="0" dirty="0">
                          <a:effectLst/>
                          <a:latin typeface="Arial" panose="020B0604020202020204" pitchFamily="34" charset="0"/>
                          <a:cs typeface="Arial" panose="020B0604020202020204" pitchFamily="34" charset="0"/>
                        </a:rPr>
                        <a:t>- Emilio Torres (CCOO) </a:t>
                      </a:r>
                    </a:p>
                    <a:p>
                      <a:pPr marL="457200">
                        <a:lnSpc>
                          <a:spcPct val="107000"/>
                        </a:lnSpc>
                        <a:spcAft>
                          <a:spcPts val="300"/>
                        </a:spcAft>
                      </a:pPr>
                      <a:r>
                        <a:rPr lang="es-ES" sz="1400" b="0" dirty="0">
                          <a:effectLst/>
                          <a:latin typeface="Arial" panose="020B0604020202020204" pitchFamily="34" charset="0"/>
                          <a:cs typeface="Arial" panose="020B0604020202020204" pitchFamily="34" charset="0"/>
                        </a:rPr>
                        <a:t>- Javier Espinosa (FRAVM)</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0C0"/>
                    </a:solidFill>
                  </a:tcPr>
                </a:tc>
                <a:extLst>
                  <a:ext uri="{0D108BD9-81ED-4DB2-BD59-A6C34878D82A}">
                    <a16:rowId xmlns:a16="http://schemas.microsoft.com/office/drawing/2014/main" val="10001"/>
                  </a:ext>
                </a:extLst>
              </a:tr>
              <a:tr h="436637">
                <a:tc>
                  <a:txBody>
                    <a:bodyPr/>
                    <a:lstStyle/>
                    <a:p>
                      <a:pPr marL="457200" algn="ctr">
                        <a:lnSpc>
                          <a:spcPct val="107000"/>
                        </a:lnSpc>
                        <a:spcAft>
                          <a:spcPts val="300"/>
                        </a:spcAft>
                      </a:pPr>
                      <a:endParaRPr lang="es-ES" sz="800" b="1" dirty="0" smtClean="0">
                        <a:effectLst/>
                        <a:latin typeface="Arial" panose="020B0604020202020204" pitchFamily="34" charset="0"/>
                        <a:cs typeface="Arial" panose="020B0604020202020204" pitchFamily="34" charset="0"/>
                      </a:endParaRPr>
                    </a:p>
                    <a:p>
                      <a:pPr marL="457200" algn="ctr">
                        <a:lnSpc>
                          <a:spcPct val="107000"/>
                        </a:lnSpc>
                        <a:spcAft>
                          <a:spcPts val="300"/>
                        </a:spcAft>
                      </a:pPr>
                      <a:r>
                        <a:rPr lang="es-ES" sz="1400" b="1" dirty="0" smtClean="0">
                          <a:effectLst/>
                          <a:latin typeface="Arial" panose="020B0604020202020204" pitchFamily="34" charset="0"/>
                          <a:cs typeface="Arial" panose="020B0604020202020204" pitchFamily="34" charset="0"/>
                        </a:rPr>
                        <a:t>A </a:t>
                      </a:r>
                      <a:r>
                        <a:rPr lang="es-ES" sz="1400" b="1" dirty="0">
                          <a:effectLst/>
                          <a:latin typeface="Arial" panose="020B0604020202020204" pitchFamily="34" charset="0"/>
                          <a:cs typeface="Arial" panose="020B0604020202020204" pitchFamily="34" charset="0"/>
                        </a:rPr>
                        <a:t>TÍTULO PERSONAL</a:t>
                      </a:r>
                    </a:p>
                    <a:p>
                      <a:pPr>
                        <a:lnSpc>
                          <a:spcPct val="107000"/>
                        </a:lnSpc>
                        <a:spcAft>
                          <a:spcPts val="300"/>
                        </a:spcAft>
                      </a:pPr>
                      <a:r>
                        <a:rPr lang="es-ES" sz="1400" b="0" dirty="0" smtClean="0">
                          <a:effectLst/>
                          <a:latin typeface="Arial" panose="020B0604020202020204" pitchFamily="34" charset="0"/>
                          <a:cs typeface="Arial" panose="020B0604020202020204" pitchFamily="34" charset="0"/>
                        </a:rPr>
                        <a:t>         - Yolanda </a:t>
                      </a:r>
                      <a:r>
                        <a:rPr lang="es-ES" sz="1400" b="0" dirty="0">
                          <a:effectLst/>
                          <a:latin typeface="Arial" panose="020B0604020202020204" pitchFamily="34" charset="0"/>
                          <a:cs typeface="Arial" panose="020B0604020202020204" pitchFamily="34" charset="0"/>
                        </a:rPr>
                        <a:t>Cerrato (Olmeda de las Fuentes)</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0C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59272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7544" y="548680"/>
            <a:ext cx="8208912" cy="523220"/>
          </a:xfrm>
          <a:prstGeom prst="rect">
            <a:avLst/>
          </a:prstGeom>
          <a:noFill/>
        </p:spPr>
        <p:txBody>
          <a:bodyPr wrap="square" rtlCol="0">
            <a:spAutoFit/>
          </a:bodyPr>
          <a:lstStyle/>
          <a:p>
            <a:pPr algn="ctr"/>
            <a:r>
              <a:rPr lang="es-ES" sz="2800" b="1" dirty="0" smtClean="0">
                <a:latin typeface="Arial" panose="020B0604020202020204" pitchFamily="34" charset="0"/>
                <a:cs typeface="Arial" panose="020B0604020202020204" pitchFamily="34" charset="0"/>
              </a:rPr>
              <a:t>PLAN DE TRABAJO DE LA RED</a:t>
            </a:r>
            <a:endParaRPr lang="es-ES" sz="2800"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712" y="3782075"/>
            <a:ext cx="4596584" cy="2302134"/>
          </a:xfrm>
          <a:prstGeom prst="rect">
            <a:avLst/>
          </a:prstGeom>
        </p:spPr>
      </p:pic>
      <p:sp>
        <p:nvSpPr>
          <p:cNvPr id="2" name="CuadroTexto 1"/>
          <p:cNvSpPr txBox="1"/>
          <p:nvPr/>
        </p:nvSpPr>
        <p:spPr>
          <a:xfrm>
            <a:off x="323528" y="1010345"/>
            <a:ext cx="8568952" cy="2571582"/>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Creación y gestión de la lista de correos de la Red</a:t>
            </a: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Carta-Invitación a inscribirse a la Red.</a:t>
            </a: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Extensión de la Red. Campaña de actos y encuentros con concejales y  ciudadanos y organizaciones, en los que se presente la Red.</a:t>
            </a: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Establecimiento de grupos de trabajo o foros de debate para aquellos femas que se consideren de interés.</a:t>
            </a: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Elaboración de una propuesta de gobernanza de la Red.</a:t>
            </a: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Convocar una asamblea presencial de los inscritos a la Red, en un periodo de seis meses, donde se constituya  y </a:t>
            </a:r>
            <a:r>
              <a:rPr lang="es-ES" dirty="0" err="1" smtClean="0">
                <a:latin typeface="Arial" panose="020B0604020202020204" pitchFamily="34" charset="0"/>
                <a:cs typeface="Arial" panose="020B0604020202020204" pitchFamily="34" charset="0"/>
              </a:rPr>
              <a:t>organize</a:t>
            </a:r>
            <a:r>
              <a:rPr lang="es-ES" dirty="0" smtClean="0">
                <a:latin typeface="Arial" panose="020B0604020202020204" pitchFamily="34" charset="0"/>
                <a:cs typeface="Arial" panose="020B0604020202020204" pitchFamily="34" charset="0"/>
              </a:rPr>
              <a:t> de forma definitiva.</a:t>
            </a:r>
          </a:p>
        </p:txBody>
      </p:sp>
      <p:sp>
        <p:nvSpPr>
          <p:cNvPr id="3" name="CuadroTexto 2"/>
          <p:cNvSpPr txBox="1"/>
          <p:nvPr/>
        </p:nvSpPr>
        <p:spPr>
          <a:xfrm>
            <a:off x="899592" y="6182732"/>
            <a:ext cx="7344816" cy="461665"/>
          </a:xfrm>
          <a:prstGeom prst="rect">
            <a:avLst/>
          </a:prstGeom>
          <a:noFill/>
        </p:spPr>
        <p:txBody>
          <a:bodyPr wrap="square" rtlCol="0">
            <a:spAutoFit/>
          </a:bodyPr>
          <a:lstStyle/>
          <a:p>
            <a:pPr algn="ctr"/>
            <a:r>
              <a:rPr lang="es-ES" sz="2400" b="1" i="1" dirty="0" smtClean="0">
                <a:latin typeface="+mj-lt"/>
                <a:cs typeface="Aharoni" panose="02010803020104030203" pitchFamily="2" charset="-79"/>
              </a:rPr>
              <a:t>redciudadesypueblosapm@gmail.com</a:t>
            </a:r>
            <a:endParaRPr lang="es-ES" sz="2400" b="1" i="1" dirty="0">
              <a:latin typeface="+mj-lt"/>
              <a:cs typeface="Aharoni" panose="02010803020104030203" pitchFamily="2" charset="-79"/>
            </a:endParaRPr>
          </a:p>
        </p:txBody>
      </p:sp>
    </p:spTree>
    <p:extLst>
      <p:ext uri="{BB962C8B-B14F-4D97-AF65-F5344CB8AC3E}">
        <p14:creationId xmlns:p14="http://schemas.microsoft.com/office/powerpoint/2010/main" val="322614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3568" y="908720"/>
            <a:ext cx="7776864"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FUNCIONAMIENTO PROVISIONAL DE LA RED</a:t>
            </a:r>
            <a:endParaRPr lang="es-ES" sz="2400" b="1" dirty="0">
              <a:latin typeface="Arial" panose="020B0604020202020204" pitchFamily="34" charset="0"/>
              <a:cs typeface="Arial" panose="020B0604020202020204" pitchFamily="34" charset="0"/>
            </a:endParaRPr>
          </a:p>
        </p:txBody>
      </p:sp>
      <p:sp>
        <p:nvSpPr>
          <p:cNvPr id="3" name="Elipse 2"/>
          <p:cNvSpPr/>
          <p:nvPr/>
        </p:nvSpPr>
        <p:spPr>
          <a:xfrm>
            <a:off x="3419872" y="1628931"/>
            <a:ext cx="2592288" cy="83200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cs typeface="Arial" panose="020B0604020202020204" pitchFamily="34" charset="0"/>
              </a:rPr>
              <a:t>2º encuentro municipal</a:t>
            </a:r>
            <a:endParaRPr lang="es-ES" dirty="0">
              <a:latin typeface="Arial" panose="020B0604020202020204" pitchFamily="34" charset="0"/>
              <a:cs typeface="Arial" panose="020B0604020202020204" pitchFamily="34" charset="0"/>
            </a:endParaRPr>
          </a:p>
        </p:txBody>
      </p:sp>
      <p:sp>
        <p:nvSpPr>
          <p:cNvPr id="4" name="Flecha abajo 3"/>
          <p:cNvSpPr/>
          <p:nvPr/>
        </p:nvSpPr>
        <p:spPr>
          <a:xfrm>
            <a:off x="4608003" y="2565958"/>
            <a:ext cx="216024" cy="380727"/>
          </a:xfrm>
          <a:prstGeom prst="downArrow">
            <a:avLst>
              <a:gd name="adj1" fmla="val 50000"/>
              <a:gd name="adj2" fmla="val 42572"/>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p:cNvSpPr/>
          <p:nvPr/>
        </p:nvSpPr>
        <p:spPr>
          <a:xfrm>
            <a:off x="3419872" y="2992211"/>
            <a:ext cx="2592288" cy="9078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cs typeface="Arial" panose="020B0604020202020204" pitchFamily="34" charset="0"/>
              </a:rPr>
              <a:t>Comisión coordinadora provisional </a:t>
            </a:r>
            <a:endParaRPr lang="es-ES" dirty="0">
              <a:latin typeface="Arial" panose="020B0604020202020204" pitchFamily="34" charset="0"/>
              <a:cs typeface="Arial" panose="020B0604020202020204" pitchFamily="34" charset="0"/>
            </a:endParaRPr>
          </a:p>
        </p:txBody>
      </p:sp>
      <p:sp>
        <p:nvSpPr>
          <p:cNvPr id="8" name="Rectángulo 7"/>
          <p:cNvSpPr/>
          <p:nvPr/>
        </p:nvSpPr>
        <p:spPr>
          <a:xfrm>
            <a:off x="395536" y="3855474"/>
            <a:ext cx="2592288" cy="50963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cs typeface="Arial" panose="020B0604020202020204" pitchFamily="34" charset="0"/>
              </a:rPr>
              <a:t>Lista de correos abierta</a:t>
            </a:r>
            <a:endParaRPr lang="es-ES" dirty="0">
              <a:latin typeface="Arial" panose="020B0604020202020204" pitchFamily="34" charset="0"/>
              <a:cs typeface="Arial" panose="020B0604020202020204" pitchFamily="34" charset="0"/>
            </a:endParaRPr>
          </a:p>
        </p:txBody>
      </p:sp>
      <p:cxnSp>
        <p:nvCxnSpPr>
          <p:cNvPr id="10" name="Conector recto de flecha 9"/>
          <p:cNvCxnSpPr>
            <a:stCxn id="6" idx="3"/>
            <a:endCxn id="8" idx="3"/>
          </p:cNvCxnSpPr>
          <p:nvPr/>
        </p:nvCxnSpPr>
        <p:spPr>
          <a:xfrm flipH="1">
            <a:off x="2987824" y="3767092"/>
            <a:ext cx="811680" cy="343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395536" y="4581128"/>
            <a:ext cx="259228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cs typeface="Arial" panose="020B0604020202020204" pitchFamily="34" charset="0"/>
              </a:rPr>
              <a:t>Página Web</a:t>
            </a:r>
          </a:p>
          <a:p>
            <a:pPr algn="ctr"/>
            <a:r>
              <a:rPr lang="es-ES" sz="1400" dirty="0" smtClean="0">
                <a:latin typeface="Arial" panose="020B0604020202020204" pitchFamily="34" charset="0"/>
                <a:cs typeface="Arial" panose="020B0604020202020204" pitchFamily="34" charset="0"/>
              </a:rPr>
              <a:t>Que posibilite la información, comunicación y participación</a:t>
            </a:r>
            <a:endParaRPr lang="es-ES" sz="1400" dirty="0">
              <a:latin typeface="Arial" panose="020B0604020202020204" pitchFamily="34" charset="0"/>
              <a:cs typeface="Arial" panose="020B0604020202020204" pitchFamily="34" charset="0"/>
            </a:endParaRPr>
          </a:p>
        </p:txBody>
      </p:sp>
      <p:cxnSp>
        <p:nvCxnSpPr>
          <p:cNvPr id="16" name="Conector recto de flecha 15"/>
          <p:cNvCxnSpPr>
            <a:endCxn id="13" idx="3"/>
          </p:cNvCxnSpPr>
          <p:nvPr/>
        </p:nvCxnSpPr>
        <p:spPr>
          <a:xfrm flipH="1">
            <a:off x="2987824" y="3755492"/>
            <a:ext cx="839890" cy="1293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6588224" y="3140967"/>
            <a:ext cx="2150730" cy="504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cs typeface="Arial" panose="020B0604020202020204" pitchFamily="34" charset="0"/>
              </a:rPr>
              <a:t>Grupos de trabajo</a:t>
            </a:r>
            <a:endParaRPr lang="es-ES" dirty="0">
              <a:latin typeface="Arial" panose="020B0604020202020204" pitchFamily="34" charset="0"/>
              <a:cs typeface="Arial" panose="020B0604020202020204" pitchFamily="34" charset="0"/>
            </a:endParaRPr>
          </a:p>
        </p:txBody>
      </p:sp>
      <p:sp>
        <p:nvSpPr>
          <p:cNvPr id="22" name="Elipse 21"/>
          <p:cNvSpPr/>
          <p:nvPr/>
        </p:nvSpPr>
        <p:spPr>
          <a:xfrm>
            <a:off x="2987824" y="5406232"/>
            <a:ext cx="3456384" cy="1094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cs typeface="Arial" panose="020B0604020202020204" pitchFamily="34" charset="0"/>
              </a:rPr>
              <a:t>Asamblea plenaria </a:t>
            </a:r>
          </a:p>
          <a:p>
            <a:pPr algn="ctr"/>
            <a:r>
              <a:rPr lang="es-ES" dirty="0" smtClean="0">
                <a:latin typeface="Arial" panose="020B0604020202020204" pitchFamily="34" charset="0"/>
                <a:cs typeface="Arial" panose="020B0604020202020204" pitchFamily="34" charset="0"/>
              </a:rPr>
              <a:t>Constituyente</a:t>
            </a:r>
          </a:p>
          <a:p>
            <a:pPr algn="ctr"/>
            <a:r>
              <a:rPr lang="es-ES" dirty="0" smtClean="0">
                <a:latin typeface="Arial" panose="020B0604020202020204" pitchFamily="34" charset="0"/>
                <a:cs typeface="Arial" panose="020B0604020202020204" pitchFamily="34" charset="0"/>
              </a:rPr>
              <a:t>(6 meses)</a:t>
            </a:r>
            <a:endParaRPr lang="es-ES" dirty="0">
              <a:latin typeface="Arial" panose="020B0604020202020204" pitchFamily="34" charset="0"/>
              <a:cs typeface="Arial" panose="020B0604020202020204" pitchFamily="34" charset="0"/>
            </a:endParaRPr>
          </a:p>
        </p:txBody>
      </p:sp>
      <p:sp>
        <p:nvSpPr>
          <p:cNvPr id="23" name="Flecha abajo 22"/>
          <p:cNvSpPr/>
          <p:nvPr/>
        </p:nvSpPr>
        <p:spPr>
          <a:xfrm>
            <a:off x="4615735" y="4005063"/>
            <a:ext cx="216024" cy="1296145"/>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p:cNvSpPr/>
          <p:nvPr/>
        </p:nvSpPr>
        <p:spPr>
          <a:xfrm>
            <a:off x="6588224" y="3855474"/>
            <a:ext cx="2150730" cy="50963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cs typeface="Arial" panose="020B0604020202020204" pitchFamily="34" charset="0"/>
              </a:rPr>
              <a:t>FOROS de debate </a:t>
            </a:r>
            <a:endParaRPr lang="es-ES" dirty="0">
              <a:latin typeface="Arial" panose="020B0604020202020204" pitchFamily="34" charset="0"/>
              <a:cs typeface="Arial" panose="020B0604020202020204" pitchFamily="34" charset="0"/>
            </a:endParaRPr>
          </a:p>
        </p:txBody>
      </p:sp>
      <p:sp>
        <p:nvSpPr>
          <p:cNvPr id="29" name="CuadroTexto 28"/>
          <p:cNvSpPr txBox="1"/>
          <p:nvPr/>
        </p:nvSpPr>
        <p:spPr>
          <a:xfrm>
            <a:off x="467544" y="2991212"/>
            <a:ext cx="2520280" cy="369332"/>
          </a:xfrm>
          <a:prstGeom prst="rect">
            <a:avLst/>
          </a:prstGeom>
          <a:noFill/>
        </p:spPr>
        <p:txBody>
          <a:bodyPr wrap="square" rtlCol="0">
            <a:spAutoFit/>
          </a:bodyPr>
          <a:lstStyle/>
          <a:p>
            <a:r>
              <a:rPr lang="es-ES" dirty="0" smtClean="0">
                <a:latin typeface="Arial" panose="020B0604020202020204" pitchFamily="34" charset="0"/>
                <a:cs typeface="Arial" panose="020B0604020202020204" pitchFamily="34" charset="0"/>
              </a:rPr>
              <a:t>Apoyo de la PCPCYII</a:t>
            </a:r>
            <a:endParaRPr lang="es-ES" dirty="0">
              <a:latin typeface="Arial" panose="020B0604020202020204" pitchFamily="34" charset="0"/>
              <a:cs typeface="Arial" panose="020B0604020202020204" pitchFamily="34" charset="0"/>
            </a:endParaRPr>
          </a:p>
        </p:txBody>
      </p:sp>
      <p:cxnSp>
        <p:nvCxnSpPr>
          <p:cNvPr id="31" name="Conector recto de flecha 30"/>
          <p:cNvCxnSpPr>
            <a:endCxn id="6" idx="2"/>
          </p:cNvCxnSpPr>
          <p:nvPr/>
        </p:nvCxnSpPr>
        <p:spPr>
          <a:xfrm>
            <a:off x="2771800" y="3212976"/>
            <a:ext cx="648072" cy="23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a:stCxn id="6" idx="6"/>
          </p:cNvCxnSpPr>
          <p:nvPr/>
        </p:nvCxnSpPr>
        <p:spPr>
          <a:xfrm>
            <a:off x="6012160" y="3446126"/>
            <a:ext cx="547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endCxn id="28" idx="1"/>
          </p:cNvCxnSpPr>
          <p:nvPr/>
        </p:nvCxnSpPr>
        <p:spPr>
          <a:xfrm>
            <a:off x="5868144" y="3669910"/>
            <a:ext cx="720080" cy="440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173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diagonalperiodico.net/sites/default/files/styles/ancho_630/public/canal_gestion.jpg?itok=QH3JXb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756" y="3532188"/>
            <a:ext cx="4080495" cy="299236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39552" y="1772816"/>
            <a:ext cx="8136904" cy="1723549"/>
          </a:xfrm>
          <a:prstGeom prst="rect">
            <a:avLst/>
          </a:prstGeom>
          <a:noFill/>
        </p:spPr>
        <p:txBody>
          <a:bodyPr wrap="square" rtlCol="0">
            <a:spAutoFit/>
          </a:bodyPr>
          <a:lstStyle/>
          <a:p>
            <a:pPr algn="ctr"/>
            <a:r>
              <a:rPr lang="es-ES" sz="4000" dirty="0" smtClean="0">
                <a:latin typeface="Arial" panose="020B0604020202020204" pitchFamily="34" charset="0"/>
                <a:cs typeface="Arial" panose="020B0604020202020204" pitchFamily="34" charset="0"/>
              </a:rPr>
              <a:t>4</a:t>
            </a:r>
          </a:p>
          <a:p>
            <a:pPr algn="ctr"/>
            <a:r>
              <a:rPr lang="es-ES" sz="2400" dirty="0" smtClean="0">
                <a:latin typeface="Arial" panose="020B0604020202020204" pitchFamily="34" charset="0"/>
                <a:cs typeface="Arial" panose="020B0604020202020204" pitchFamily="34" charset="0"/>
              </a:rPr>
              <a:t>PROBLEMAS EXISTENTES A NIVEL LOCAL RESPECTO AL CICLO INTEGRAL DEL AGUA </a:t>
            </a:r>
          </a:p>
          <a:p>
            <a:endParaRPr lang="es-ES" dirty="0"/>
          </a:p>
        </p:txBody>
      </p:sp>
    </p:spTree>
    <p:extLst>
      <p:ext uri="{BB962C8B-B14F-4D97-AF65-F5344CB8AC3E}">
        <p14:creationId xmlns:p14="http://schemas.microsoft.com/office/powerpoint/2010/main" val="39022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2636912"/>
            <a:ext cx="8856984" cy="1138773"/>
          </a:xfrm>
          <a:prstGeom prst="rect">
            <a:avLst/>
          </a:prstGeom>
          <a:noFill/>
        </p:spPr>
        <p:txBody>
          <a:bodyPr wrap="square" rtlCol="0">
            <a:spAutoFit/>
          </a:bodyPr>
          <a:lstStyle/>
          <a:p>
            <a:pPr algn="ctr"/>
            <a:r>
              <a:rPr lang="es-ES" sz="3600" b="1" dirty="0">
                <a:latin typeface="Arial" panose="020B0604020202020204" pitchFamily="34" charset="0"/>
                <a:cs typeface="Arial" panose="020B0604020202020204" pitchFamily="34" charset="0"/>
              </a:rPr>
              <a:t>1</a:t>
            </a:r>
            <a:endParaRPr lang="es-ES" sz="3600" b="1" dirty="0" smtClean="0">
              <a:latin typeface="Arial" panose="020B0604020202020204" pitchFamily="34" charset="0"/>
              <a:cs typeface="Arial" panose="020B0604020202020204" pitchFamily="34" charset="0"/>
            </a:endParaRPr>
          </a:p>
          <a:p>
            <a:pPr algn="ctr"/>
            <a:endParaRPr lang="es-ES" sz="800" b="1" dirty="0" smtClean="0">
              <a:latin typeface="Arial" panose="020B0604020202020204" pitchFamily="34" charset="0"/>
              <a:cs typeface="Arial" panose="020B0604020202020204" pitchFamily="34" charset="0"/>
            </a:endParaRPr>
          </a:p>
          <a:p>
            <a:pPr algn="ctr"/>
            <a:r>
              <a:rPr lang="es-ES" sz="2400" b="1" dirty="0" smtClean="0">
                <a:latin typeface="Arial" panose="020B0604020202020204" pitchFamily="34" charset="0"/>
                <a:cs typeface="Arial" panose="020B0604020202020204" pitchFamily="34" charset="0"/>
              </a:rPr>
              <a:t>SITUACIÓN ACTUAL DEL CANAL DE ISABEL II</a:t>
            </a:r>
            <a:endParaRPr lang="es-ES" sz="2400" b="1" dirty="0">
              <a:latin typeface="Arial" panose="020B0604020202020204" pitchFamily="34" charset="0"/>
              <a:cs typeface="Arial" panose="020B0604020202020204" pitchFamily="34" charset="0"/>
            </a:endParaRPr>
          </a:p>
        </p:txBody>
      </p:sp>
      <p:sp>
        <p:nvSpPr>
          <p:cNvPr id="5" name="CuadroTexto 4"/>
          <p:cNvSpPr txBox="1"/>
          <p:nvPr/>
        </p:nvSpPr>
        <p:spPr>
          <a:xfrm>
            <a:off x="323528" y="1444714"/>
            <a:ext cx="8712968" cy="400110"/>
          </a:xfrm>
          <a:prstGeom prst="rect">
            <a:avLst/>
          </a:prstGeom>
          <a:noFill/>
        </p:spPr>
        <p:txBody>
          <a:bodyPr wrap="square" rtlCol="0">
            <a:spAutoFit/>
          </a:bodyPr>
          <a:lstStyle/>
          <a:p>
            <a:r>
              <a:rPr lang="es-ES"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50795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bierta de drenaje h�medo sobre pavimento de piedra de las v�as urbanas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 y="4967457"/>
            <a:ext cx="2876956" cy="19025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de fotos de ríos contamin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670" y="2708920"/>
            <a:ext cx="326433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s vecinas de la corrala sevillana La utopía, que no tiene suministro, cogen agua en una fuente de la ciud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5" y="4967457"/>
            <a:ext cx="2808311" cy="189359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95536" y="692696"/>
            <a:ext cx="8374502" cy="830997"/>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TEMAS DE INTERÉS  RESPECTO AL CICLO INTEGRAL DEL AGUA  </a:t>
            </a:r>
            <a:endParaRPr lang="es-ES" sz="2400" b="1" dirty="0">
              <a:latin typeface="Arial" panose="020B0604020202020204" pitchFamily="34" charset="0"/>
              <a:cs typeface="Arial" panose="020B0604020202020204" pitchFamily="34" charset="0"/>
            </a:endParaRPr>
          </a:p>
        </p:txBody>
      </p:sp>
      <p:sp>
        <p:nvSpPr>
          <p:cNvPr id="5" name="CuadroTexto 4"/>
          <p:cNvSpPr txBox="1"/>
          <p:nvPr/>
        </p:nvSpPr>
        <p:spPr>
          <a:xfrm>
            <a:off x="5879670" y="4982398"/>
            <a:ext cx="3264330" cy="1600438"/>
          </a:xfrm>
          <a:prstGeom prst="rect">
            <a:avLst/>
          </a:prstGeom>
          <a:solidFill>
            <a:schemeClr val="bg1">
              <a:lumMod val="75000"/>
            </a:schemeClr>
          </a:solidFill>
        </p:spPr>
        <p:txBody>
          <a:bodyPr wrap="square" rtlCol="0">
            <a:spAutoFit/>
          </a:bodyPr>
          <a:lstStyle/>
          <a:p>
            <a:endParaRPr lang="es-ES" sz="800" dirty="0" smtClean="0">
              <a:latin typeface="Action Man Extended" panose="00000400000000000000" pitchFamily="2" charset="0"/>
            </a:endParaRPr>
          </a:p>
          <a:p>
            <a:r>
              <a:rPr lang="es-ES" sz="2400" dirty="0" smtClean="0">
                <a:latin typeface="Berlin Sans FB" panose="020E0602020502020306" pitchFamily="34" charset="0"/>
              </a:rPr>
              <a:t>LOS CORTES DE SUMINISTRO DE AGUA</a:t>
            </a:r>
          </a:p>
          <a:p>
            <a:r>
              <a:rPr lang="es-ES" sz="2400" smtClean="0">
                <a:latin typeface="Berlin Sans FB" panose="020E0602020502020306" pitchFamily="34" charset="0"/>
              </a:rPr>
              <a:t>POR IMPAGO</a:t>
            </a:r>
            <a:endParaRPr lang="es-ES" sz="2400" dirty="0" smtClean="0">
              <a:latin typeface="Berlin Sans FB" panose="020E0602020502020306" pitchFamily="34" charset="0"/>
            </a:endParaRPr>
          </a:p>
          <a:p>
            <a:endParaRPr lang="es-ES" dirty="0"/>
          </a:p>
        </p:txBody>
      </p:sp>
      <p:sp>
        <p:nvSpPr>
          <p:cNvPr id="6" name="CuadroTexto 5"/>
          <p:cNvSpPr txBox="1"/>
          <p:nvPr/>
        </p:nvSpPr>
        <p:spPr>
          <a:xfrm>
            <a:off x="395536" y="1659100"/>
            <a:ext cx="8496944" cy="3416320"/>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En el marco de la presentaciones de la Red conviene establecer un debate sobre los temas </a:t>
            </a:r>
            <a:r>
              <a:rPr lang="es-ES" dirty="0" err="1" smtClean="0">
                <a:latin typeface="Arial" panose="020B0604020202020204" pitchFamily="34" charset="0"/>
                <a:cs typeface="Arial" panose="020B0604020202020204" pitchFamily="34" charset="0"/>
              </a:rPr>
              <a:t>relativoa</a:t>
            </a:r>
            <a:r>
              <a:rPr lang="es-ES" dirty="0" smtClean="0">
                <a:latin typeface="Arial" panose="020B0604020202020204" pitchFamily="34" charset="0"/>
                <a:cs typeface="Arial" panose="020B0604020202020204" pitchFamily="34" charset="0"/>
              </a:rPr>
              <a:t> a la gestión del ciclo urbano del agua, así como las afecciones ambientales o sociales, que afectan a los ciudadanos de cada pueblo o ciudad.</a:t>
            </a: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En este punto e muy importante la participación</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de las organizaciones sociales locales</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(ecologistas, asociaciones de vecinos, etc.) y de</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los alcaldes , concejales y </a:t>
            </a:r>
            <a:r>
              <a:rPr lang="es-ES" dirty="0" err="1" smtClean="0">
                <a:latin typeface="Arial" panose="020B0604020202020204" pitchFamily="34" charset="0"/>
                <a:cs typeface="Arial" panose="020B0604020202020204" pitchFamily="34" charset="0"/>
              </a:rPr>
              <a:t>écnicos</a:t>
            </a:r>
            <a:r>
              <a:rPr lang="es-ES" dirty="0" smtClean="0">
                <a:latin typeface="Arial" panose="020B0604020202020204" pitchFamily="34" charset="0"/>
                <a:cs typeface="Arial" panose="020B0604020202020204" pitchFamily="34" charset="0"/>
              </a:rPr>
              <a:t> municipales </a:t>
            </a: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Si se detectan temas de interés general, se </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podrían tratar a través de grupos de trabajo o </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FOROS de debate.</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111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5536" y="692696"/>
            <a:ext cx="8424936" cy="830997"/>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TEMAS DE INTERÉS  RESPECTO AL CICLO INTEGRAL DEL AGUA  </a:t>
            </a:r>
            <a:endParaRPr lang="es-ES" sz="2400" b="1" dirty="0">
              <a:latin typeface="Arial" panose="020B0604020202020204" pitchFamily="34" charset="0"/>
              <a:cs typeface="Arial" panose="020B0604020202020204" pitchFamily="34" charset="0"/>
            </a:endParaRPr>
          </a:p>
        </p:txBody>
      </p:sp>
      <p:sp>
        <p:nvSpPr>
          <p:cNvPr id="6" name="CuadroTexto 5"/>
          <p:cNvSpPr txBox="1"/>
          <p:nvPr/>
        </p:nvSpPr>
        <p:spPr>
          <a:xfrm>
            <a:off x="251520" y="1700808"/>
            <a:ext cx="8496944" cy="4955203"/>
          </a:xfrm>
          <a:prstGeom prst="rect">
            <a:avLst/>
          </a:prstGeom>
          <a:noFill/>
        </p:spPr>
        <p:txBody>
          <a:bodyPr wrap="square" rtlCol="0">
            <a:spAutoFit/>
          </a:bodyPr>
          <a:lstStyle/>
          <a:p>
            <a:r>
              <a:rPr lang="es-ES" dirty="0" smtClean="0">
                <a:latin typeface="Arial" panose="020B0604020202020204" pitchFamily="34" charset="0"/>
                <a:cs typeface="Arial" panose="020B0604020202020204" pitchFamily="34" charset="0"/>
              </a:rPr>
              <a:t>Temas que se han puesto de manifiesto en otros actos de presentación:</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Conculcación por parte del Canal del derecho humano al agua (cortes de    agua por impago, Falta de suministro, etc.).</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Negación del acceso al agua a asentamientos informales (caso de la Cañada Real).</a:t>
            </a:r>
          </a:p>
          <a:p>
            <a:endParaRPr lang="es-ES" sz="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 Cobros abusivos a los vecinos por obras supuestamente no incluidas en los convenios</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Cobros abusivos por el suministro de agua a servicios públicos: colegios, polideportivos, etc.</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Problemas relacionados con </a:t>
            </a:r>
            <a:r>
              <a:rPr lang="es-ES" smtClean="0">
                <a:latin typeface="Arial" panose="020B0604020202020204" pitchFamily="34" charset="0"/>
                <a:cs typeface="Arial" panose="020B0604020202020204" pitchFamily="34" charset="0"/>
              </a:rPr>
              <a:t>los contadores</a:t>
            </a:r>
            <a:r>
              <a:rPr lang="es-ES" dirty="0" smtClean="0">
                <a:latin typeface="Arial" panose="020B0604020202020204" pitchFamily="34" charset="0"/>
                <a:cs typeface="Arial" panose="020B0604020202020204" pitchFamily="34" charset="0"/>
              </a:rPr>
              <a:t>.</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Contaminación de manantiales</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Escasez de fuentes para beber</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Contaminación de cauces.</a:t>
            </a:r>
          </a:p>
          <a:p>
            <a:r>
              <a:rPr lang="es-ES" dirty="0" smtClean="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334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7"/>
          <p:cNvSpPr txBox="1">
            <a:spLocks noChangeArrowheads="1"/>
          </p:cNvSpPr>
          <p:nvPr/>
        </p:nvSpPr>
        <p:spPr bwMode="auto">
          <a:xfrm>
            <a:off x="395288" y="1052736"/>
            <a:ext cx="83531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u="sng">
                <a:solidFill>
                  <a:schemeClr val="tx1"/>
                </a:solidFill>
                <a:latin typeface="Arial" panose="020B0604020202020204" pitchFamily="34" charset="0"/>
              </a:defRPr>
            </a:lvl1pPr>
            <a:lvl2pPr marL="742950" indent="-285750" algn="ctr">
              <a:defRPr u="sng">
                <a:solidFill>
                  <a:schemeClr val="tx1"/>
                </a:solidFill>
                <a:latin typeface="Arial" panose="020B0604020202020204" pitchFamily="34" charset="0"/>
              </a:defRPr>
            </a:lvl2pPr>
            <a:lvl3pPr marL="1143000" indent="-228600" algn="ctr">
              <a:defRPr u="sng">
                <a:solidFill>
                  <a:schemeClr val="tx1"/>
                </a:solidFill>
                <a:latin typeface="Arial" panose="020B0604020202020204" pitchFamily="34" charset="0"/>
              </a:defRPr>
            </a:lvl3pPr>
            <a:lvl4pPr marL="1600200" indent="-228600" algn="ctr">
              <a:defRPr u="sng">
                <a:solidFill>
                  <a:schemeClr val="tx1"/>
                </a:solidFill>
                <a:latin typeface="Arial" panose="020B0604020202020204" pitchFamily="34" charset="0"/>
              </a:defRPr>
            </a:lvl4pPr>
            <a:lvl5pPr marL="2057400" indent="-228600" algn="ctr">
              <a:defRPr u="sng">
                <a:solidFill>
                  <a:schemeClr val="tx1"/>
                </a:solidFill>
                <a:latin typeface="Arial" panose="020B0604020202020204" pitchFamily="34" charset="0"/>
              </a:defRPr>
            </a:lvl5pPr>
            <a:lvl6pPr marL="2514600" indent="-228600" algn="ctr" eaLnBrk="0" fontAlgn="base" hangingPunct="0">
              <a:spcBef>
                <a:spcPct val="0"/>
              </a:spcBef>
              <a:spcAft>
                <a:spcPct val="0"/>
              </a:spcAft>
              <a:defRPr u="sng">
                <a:solidFill>
                  <a:schemeClr val="tx1"/>
                </a:solidFill>
                <a:latin typeface="Arial" panose="020B0604020202020204" pitchFamily="34" charset="0"/>
              </a:defRPr>
            </a:lvl6pPr>
            <a:lvl7pPr marL="2971800" indent="-228600" algn="ctr" eaLnBrk="0" fontAlgn="base" hangingPunct="0">
              <a:spcBef>
                <a:spcPct val="0"/>
              </a:spcBef>
              <a:spcAft>
                <a:spcPct val="0"/>
              </a:spcAft>
              <a:defRPr u="sng">
                <a:solidFill>
                  <a:schemeClr val="tx1"/>
                </a:solidFill>
                <a:latin typeface="Arial" panose="020B0604020202020204" pitchFamily="34" charset="0"/>
              </a:defRPr>
            </a:lvl7pPr>
            <a:lvl8pPr marL="3429000" indent="-228600" algn="ctr" eaLnBrk="0" fontAlgn="base" hangingPunct="0">
              <a:spcBef>
                <a:spcPct val="0"/>
              </a:spcBef>
              <a:spcAft>
                <a:spcPct val="0"/>
              </a:spcAft>
              <a:defRPr u="sng">
                <a:solidFill>
                  <a:schemeClr val="tx1"/>
                </a:solidFill>
                <a:latin typeface="Arial" panose="020B0604020202020204" pitchFamily="34" charset="0"/>
              </a:defRPr>
            </a:lvl8pPr>
            <a:lvl9pPr marL="3886200" indent="-228600" algn="ctr" eaLnBrk="0" fontAlgn="base" hangingPunct="0">
              <a:spcBef>
                <a:spcPct val="0"/>
              </a:spcBef>
              <a:spcAft>
                <a:spcPct val="0"/>
              </a:spcAft>
              <a:defRPr u="sng">
                <a:solidFill>
                  <a:schemeClr val="tx1"/>
                </a:solidFill>
                <a:latin typeface="Arial" panose="020B0604020202020204" pitchFamily="34" charset="0"/>
              </a:defRPr>
            </a:lvl9pPr>
          </a:lstStyle>
          <a:p>
            <a:pPr eaLnBrk="1" hangingPunct="1"/>
            <a:r>
              <a:rPr lang="es-ES" altLang="es-ES" sz="2000" b="1" u="none" dirty="0">
                <a:solidFill>
                  <a:srgbClr val="0070C0"/>
                </a:solidFill>
              </a:rPr>
              <a:t>Plataforma contra la privatización del Canal de Isabel II</a:t>
            </a:r>
          </a:p>
          <a:p>
            <a:pPr eaLnBrk="1" hangingPunct="1"/>
            <a:endParaRPr lang="es-ES" altLang="es-ES" sz="800" b="1" i="1" u="none" dirty="0"/>
          </a:p>
        </p:txBody>
      </p:sp>
      <p:sp>
        <p:nvSpPr>
          <p:cNvPr id="2" name="Rectángulo 1"/>
          <p:cNvSpPr/>
          <p:nvPr/>
        </p:nvSpPr>
        <p:spPr>
          <a:xfrm>
            <a:off x="683568" y="4437112"/>
            <a:ext cx="7848872" cy="2000548"/>
          </a:xfrm>
          <a:prstGeom prst="rect">
            <a:avLst/>
          </a:prstGeom>
        </p:spPr>
        <p:txBody>
          <a:bodyPr wrap="square">
            <a:spAutoFit/>
          </a:bodyPr>
          <a:lstStyle/>
          <a:p>
            <a:pPr algn="ctr"/>
            <a:endParaRPr lang="es-ES" altLang="es-ES" sz="2400" b="1" dirty="0" smtClean="0">
              <a:latin typeface="Arial" panose="020B0604020202020204" pitchFamily="34" charset="0"/>
              <a:cs typeface="Arial" panose="020B0604020202020204" pitchFamily="34" charset="0"/>
            </a:endParaRPr>
          </a:p>
          <a:p>
            <a:pPr algn="ctr"/>
            <a:r>
              <a:rPr lang="es-ES" altLang="es-ES" sz="2000" dirty="0" smtClean="0">
                <a:solidFill>
                  <a:srgbClr val="0070C0"/>
                </a:solidFill>
                <a:latin typeface="Arial" panose="020B0604020202020204" pitchFamily="34" charset="0"/>
                <a:cs typeface="Arial" panose="020B0604020202020204" pitchFamily="34" charset="0"/>
              </a:rPr>
              <a:t>WEB:  www.plataformacontralaprivatizaciondelcanaldeisabelii.org</a:t>
            </a:r>
          </a:p>
          <a:p>
            <a:pPr algn="ctr"/>
            <a:endParaRPr lang="es-ES" altLang="es-ES" sz="2000" dirty="0">
              <a:solidFill>
                <a:srgbClr val="0070C0"/>
              </a:solidFill>
              <a:latin typeface="Arial" panose="020B0604020202020204" pitchFamily="34" charset="0"/>
              <a:cs typeface="Arial" panose="020B0604020202020204" pitchFamily="34" charset="0"/>
            </a:endParaRPr>
          </a:p>
          <a:p>
            <a:pPr algn="ctr"/>
            <a:r>
              <a:rPr lang="es-ES" altLang="es-ES" sz="2000" dirty="0" smtClean="0">
                <a:solidFill>
                  <a:srgbClr val="0070C0"/>
                </a:solidFill>
                <a:latin typeface="Arial" panose="020B0604020202020204" pitchFamily="34" charset="0"/>
                <a:cs typeface="Arial" panose="020B0604020202020204" pitchFamily="34" charset="0"/>
              </a:rPr>
              <a:t>E-mail:  aguapublicamadrid@gmail.com</a:t>
            </a:r>
          </a:p>
          <a:p>
            <a:pPr algn="ctr"/>
            <a:r>
              <a:rPr lang="es-ES" altLang="es-ES" sz="2000" dirty="0" smtClean="0">
                <a:latin typeface="Arial" panose="020B0604020202020204" pitchFamily="34" charset="0"/>
                <a:cs typeface="Arial" panose="020B0604020202020204" pitchFamily="34" charset="0"/>
              </a:rPr>
              <a:t> </a:t>
            </a:r>
          </a:p>
          <a:p>
            <a:pPr algn="ctr"/>
            <a:r>
              <a:rPr lang="es-ES" altLang="es-ES" sz="2000" dirty="0" smtClean="0">
                <a:latin typeface="Arial" panose="020B0604020202020204" pitchFamily="34" charset="0"/>
                <a:cs typeface="Arial" panose="020B0604020202020204" pitchFamily="34" charset="0"/>
              </a:rPr>
              <a:t> </a:t>
            </a:r>
            <a:endParaRPr lang="es-ES" altLang="es-ES" sz="2000" dirty="0">
              <a:latin typeface="Arial" panose="020B0604020202020204" pitchFamily="34" charset="0"/>
              <a:cs typeface="Arial" panose="020B0604020202020204" pitchFamily="34" charset="0"/>
            </a:endParaRPr>
          </a:p>
        </p:txBody>
      </p:sp>
      <p:pic>
        <p:nvPicPr>
          <p:cNvPr id="6" name="Picture 9" descr="elaguanoesunanegoc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276872"/>
            <a:ext cx="4442216" cy="205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781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55576" y="548680"/>
            <a:ext cx="7704856" cy="523220"/>
          </a:xfrm>
          <a:prstGeom prst="rect">
            <a:avLst/>
          </a:prstGeom>
          <a:noFill/>
        </p:spPr>
        <p:txBody>
          <a:bodyPr wrap="square" rtlCol="0">
            <a:spAutoFit/>
          </a:bodyPr>
          <a:lstStyle/>
          <a:p>
            <a:pPr algn="ctr"/>
            <a:r>
              <a:rPr lang="es-ES" sz="2800" b="1" dirty="0" smtClean="0">
                <a:latin typeface="Arial" panose="020B0604020202020204" pitchFamily="34" charset="0"/>
                <a:cs typeface="Arial" panose="020B0604020202020204" pitchFamily="34" charset="0"/>
              </a:rPr>
              <a:t>HAGAMOS MEMORIA</a:t>
            </a:r>
            <a:endParaRPr lang="es-ES" sz="2800" b="1" dirty="0">
              <a:latin typeface="Arial" panose="020B0604020202020204" pitchFamily="34" charset="0"/>
              <a:cs typeface="Arial" panose="020B0604020202020204" pitchFamily="34" charset="0"/>
            </a:endParaRPr>
          </a:p>
        </p:txBody>
      </p:sp>
      <p:sp>
        <p:nvSpPr>
          <p:cNvPr id="5" name="CuadroTexto 4"/>
          <p:cNvSpPr txBox="1"/>
          <p:nvPr/>
        </p:nvSpPr>
        <p:spPr>
          <a:xfrm>
            <a:off x="323528" y="1412776"/>
            <a:ext cx="8712968" cy="400110"/>
          </a:xfrm>
          <a:prstGeom prst="rect">
            <a:avLst/>
          </a:prstGeom>
          <a:noFill/>
        </p:spPr>
        <p:txBody>
          <a:bodyPr wrap="square" rtlCol="0">
            <a:spAutoFit/>
          </a:bodyPr>
          <a:lstStyle/>
          <a:p>
            <a:r>
              <a:rPr lang="es-ES" sz="2000" dirty="0" smtClean="0">
                <a:latin typeface="Arial" panose="020B0604020202020204" pitchFamily="34" charset="0"/>
                <a:cs typeface="Arial" panose="020B0604020202020204" pitchFamily="34" charset="0"/>
              </a:rPr>
              <a:t>  </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1" y="1143909"/>
            <a:ext cx="6264696" cy="3523892"/>
          </a:xfrm>
          <a:prstGeom prst="rect">
            <a:avLst/>
          </a:prstGeom>
        </p:spPr>
      </p:pic>
      <p:sp>
        <p:nvSpPr>
          <p:cNvPr id="3" name="2 CuadroTexto"/>
          <p:cNvSpPr txBox="1"/>
          <p:nvPr/>
        </p:nvSpPr>
        <p:spPr>
          <a:xfrm>
            <a:off x="539552" y="4869160"/>
            <a:ext cx="8136904" cy="1754326"/>
          </a:xfrm>
          <a:prstGeom prst="rect">
            <a:avLst/>
          </a:prstGeom>
          <a:noFill/>
        </p:spPr>
        <p:txBody>
          <a:bodyPr wrap="square" rtlCol="0">
            <a:spAutoFit/>
          </a:bodyPr>
          <a:lstStyle/>
          <a:p>
            <a:pPr algn="ctr"/>
            <a:r>
              <a:rPr lang="es-ES" b="1" dirty="0" smtClean="0">
                <a:latin typeface="Arial" panose="020B0604020202020204" pitchFamily="34" charset="0"/>
                <a:cs typeface="Arial" panose="020B0604020202020204" pitchFamily="34" charset="0"/>
              </a:rPr>
              <a:t>Esperanza Aguirre </a:t>
            </a:r>
            <a:r>
              <a:rPr lang="es-ES" dirty="0" smtClean="0">
                <a:latin typeface="Arial" panose="020B0604020202020204" pitchFamily="34" charset="0"/>
                <a:cs typeface="Arial" panose="020B0604020202020204" pitchFamily="34" charset="0"/>
              </a:rPr>
              <a:t>e </a:t>
            </a:r>
            <a:r>
              <a:rPr lang="es-ES" b="1" dirty="0" smtClean="0">
                <a:latin typeface="Arial" panose="020B0604020202020204" pitchFamily="34" charset="0"/>
                <a:cs typeface="Arial" panose="020B0604020202020204" pitchFamily="34" charset="0"/>
              </a:rPr>
              <a:t>Ignacio Gonzales </a:t>
            </a:r>
            <a:r>
              <a:rPr lang="es-ES" dirty="0" smtClean="0">
                <a:latin typeface="Arial" panose="020B0604020202020204" pitchFamily="34" charset="0"/>
                <a:cs typeface="Arial" panose="020B0604020202020204" pitchFamily="34" charset="0"/>
              </a:rPr>
              <a:t>iniciaron el proceso de privatización del Canal en 2008 (Ley 3/2008). No dudaron en engañar a los madrileños, justificando la privatización por la necesidad de financiación externa, ni de poner en peligro una entidad pública que funcionaba correctamente, con tal de abrir el sector del agua en nuestra Comunidad, a los negocios de las grandes corporaciones de servicios.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068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7584" y="620688"/>
            <a:ext cx="748883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DOS HITOS IMPORTANTES</a:t>
            </a:r>
            <a:endParaRPr lang="es-ES" sz="2400" b="1" dirty="0">
              <a:latin typeface="Arial" panose="020B0604020202020204" pitchFamily="34" charset="0"/>
              <a:cs typeface="Arial" panose="020B0604020202020204" pitchFamily="34" charset="0"/>
            </a:endParaRPr>
          </a:p>
        </p:txBody>
      </p:sp>
      <p:pic>
        <p:nvPicPr>
          <p:cNvPr id="3" name="Picture 6" descr="Resultado de imagen de fotos de canal de isabel ii gest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16832"/>
            <a:ext cx="6417332" cy="190907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95536" y="4005064"/>
            <a:ext cx="8424936" cy="2708434"/>
          </a:xfrm>
          <a:prstGeom prst="rect">
            <a:avLst/>
          </a:prstGeom>
        </p:spPr>
        <p:txBody>
          <a:bodyPr wrap="square">
            <a:spAutoFit/>
          </a:bodyPr>
          <a:lstStyle/>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En 2012 </a:t>
            </a:r>
            <a:r>
              <a:rPr lang="es-ES" dirty="0">
                <a:latin typeface="Arial" panose="020B0604020202020204" pitchFamily="34" charset="0"/>
                <a:cs typeface="Arial" panose="020B0604020202020204" pitchFamily="34" charset="0"/>
              </a:rPr>
              <a:t>se paralizó la privatización del Canal, en sentido estricto, hasta que las condiciones mejoraran,. Sin embargo, </a:t>
            </a:r>
            <a:r>
              <a:rPr lang="es-ES" b="1" dirty="0">
                <a:latin typeface="Arial" panose="020B0604020202020204" pitchFamily="34" charset="0"/>
                <a:cs typeface="Arial" panose="020B0604020202020204" pitchFamily="34" charset="0"/>
              </a:rPr>
              <a:t>se constituye la sociedad anónima Canal de Isabel II Gestión</a:t>
            </a:r>
            <a:r>
              <a:rPr lang="es-ES" dirty="0">
                <a:latin typeface="Arial" panose="020B0604020202020204" pitchFamily="34" charset="0"/>
                <a:cs typeface="Arial" panose="020B0604020202020204" pitchFamily="34" charset="0"/>
              </a:rPr>
              <a:t>, con un accionariado 100% público (63% de la Comunidad Autónoma y 17%  de los ayuntamientos que firmaron los convenios de adhesión el nuevo modelo privatizado</a:t>
            </a:r>
            <a:r>
              <a:rPr lang="es-ES" dirty="0" smtClean="0">
                <a:latin typeface="Arial" panose="020B0604020202020204" pitchFamily="34" charset="0"/>
                <a:cs typeface="Arial" panose="020B0604020202020204" pitchFamily="34" charset="0"/>
              </a:rPr>
              <a:t>).</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Tras </a:t>
            </a:r>
            <a:r>
              <a:rPr lang="es-ES" dirty="0">
                <a:latin typeface="Arial" panose="020B0604020202020204" pitchFamily="34" charset="0"/>
                <a:cs typeface="Arial" panose="020B0604020202020204" pitchFamily="34" charset="0"/>
              </a:rPr>
              <a:t>más de 4 años de funcionamiento se puede asegurar que el modelo actual es ineficiente, insostenible, perjudicial para la sociedad madrileña y favorecedor de la corrupción.</a:t>
            </a:r>
          </a:p>
          <a:p>
            <a:endParaRPr lang="es-ES" dirty="0">
              <a:latin typeface="Arial" panose="020B0604020202020204" pitchFamily="34" charset="0"/>
              <a:cs typeface="Arial" panose="020B0604020202020204" pitchFamily="34" charset="0"/>
            </a:endParaRPr>
          </a:p>
        </p:txBody>
      </p:sp>
      <p:sp>
        <p:nvSpPr>
          <p:cNvPr id="7" name="6 CuadroTexto"/>
          <p:cNvSpPr txBox="1"/>
          <p:nvPr/>
        </p:nvSpPr>
        <p:spPr>
          <a:xfrm>
            <a:off x="395536" y="1196752"/>
            <a:ext cx="8424936" cy="646331"/>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Firma de los convenios de incorporación al nuevo modelo de gestión privatizado (2010-2011)</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608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908720"/>
            <a:ext cx="8496944"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EL FRACASO DEL MODELO DE GESTIÓN ACTUAL</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526951" y="1496929"/>
            <a:ext cx="8018090" cy="1877437"/>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 Canal Gestión funciona como una empresa privada, con ánimo de lucro, opaca, sin rendición de cuentas y compitiendo en el mercado español y extranjero con empresas privadas.</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Su objetivo: la consecución del máximo beneficio (826 M€ en 4 años), a costa de reducir gastos de personal e inversiones y mantener un nivel de deuda alta.</a:t>
            </a:r>
            <a:endParaRPr lang="es-ES"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032353608"/>
              </p:ext>
            </p:extLst>
          </p:nvPr>
        </p:nvGraphicFramePr>
        <p:xfrm>
          <a:off x="395538" y="3865971"/>
          <a:ext cx="8280919" cy="2227326"/>
        </p:xfrm>
        <a:graphic>
          <a:graphicData uri="http://schemas.openxmlformats.org/drawingml/2006/table">
            <a:tbl>
              <a:tblPr firstRow="1" firstCol="1" bandRow="1">
                <a:tableStyleId>{5C22544A-7EE6-4342-B048-85BDC9FD1C3A}</a:tableStyleId>
              </a:tblPr>
              <a:tblGrid>
                <a:gridCol w="792087">
                  <a:extLst>
                    <a:ext uri="{9D8B030D-6E8A-4147-A177-3AD203B41FA5}">
                      <a16:colId xmlns:a16="http://schemas.microsoft.com/office/drawing/2014/main" val="20000"/>
                    </a:ext>
                  </a:extLst>
                </a:gridCol>
                <a:gridCol w="983752">
                  <a:extLst>
                    <a:ext uri="{9D8B030D-6E8A-4147-A177-3AD203B41FA5}">
                      <a16:colId xmlns:a16="http://schemas.microsoft.com/office/drawing/2014/main" val="20001"/>
                    </a:ext>
                  </a:extLst>
                </a:gridCol>
                <a:gridCol w="984784">
                  <a:extLst>
                    <a:ext uri="{9D8B030D-6E8A-4147-A177-3AD203B41FA5}">
                      <a16:colId xmlns:a16="http://schemas.microsoft.com/office/drawing/2014/main" val="20002"/>
                    </a:ext>
                  </a:extLst>
                </a:gridCol>
                <a:gridCol w="880322">
                  <a:extLst>
                    <a:ext uri="{9D8B030D-6E8A-4147-A177-3AD203B41FA5}">
                      <a16:colId xmlns:a16="http://schemas.microsoft.com/office/drawing/2014/main" val="20003"/>
                    </a:ext>
                  </a:extLst>
                </a:gridCol>
                <a:gridCol w="103957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782097">
                  <a:extLst>
                    <a:ext uri="{9D8B030D-6E8A-4147-A177-3AD203B41FA5}">
                      <a16:colId xmlns:a16="http://schemas.microsoft.com/office/drawing/2014/main" val="20006"/>
                    </a:ext>
                  </a:extLst>
                </a:gridCol>
                <a:gridCol w="983833">
                  <a:extLst>
                    <a:ext uri="{9D8B030D-6E8A-4147-A177-3AD203B41FA5}">
                      <a16:colId xmlns:a16="http://schemas.microsoft.com/office/drawing/2014/main" val="20007"/>
                    </a:ext>
                  </a:extLst>
                </a:gridCol>
                <a:gridCol w="898366">
                  <a:extLst>
                    <a:ext uri="{9D8B030D-6E8A-4147-A177-3AD203B41FA5}">
                      <a16:colId xmlns:a16="http://schemas.microsoft.com/office/drawing/2014/main" val="20008"/>
                    </a:ext>
                  </a:extLst>
                </a:gridCol>
              </a:tblGrid>
              <a:tr h="596224">
                <a:tc>
                  <a:txBody>
                    <a:bodyPr/>
                    <a:lstStyle/>
                    <a:p>
                      <a:pPr algn="ctr">
                        <a:lnSpc>
                          <a:spcPct val="100000"/>
                        </a:lnSpc>
                        <a:spcAft>
                          <a:spcPts val="0"/>
                        </a:spcAft>
                      </a:pPr>
                      <a:r>
                        <a:rPr lang="es-ES" sz="1600" dirty="0">
                          <a:effectLst/>
                        </a:rPr>
                        <a:t>Año</a:t>
                      </a:r>
                    </a:p>
                    <a:p>
                      <a:pPr>
                        <a:lnSpc>
                          <a:spcPct val="100000"/>
                        </a:lnSpc>
                        <a:spcAft>
                          <a:spcPts val="0"/>
                        </a:spcAft>
                      </a:pPr>
                      <a:r>
                        <a:rPr lang="es-E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Cifra de</a:t>
                      </a:r>
                    </a:p>
                    <a:p>
                      <a:pPr algn="ctr">
                        <a:lnSpc>
                          <a:spcPct val="100000"/>
                        </a:lnSpc>
                        <a:spcAft>
                          <a:spcPts val="0"/>
                        </a:spcAft>
                      </a:pPr>
                      <a:r>
                        <a:rPr lang="es-ES" sz="1600" dirty="0">
                          <a:effectLst/>
                        </a:rPr>
                        <a:t>Negocio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Resultados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Año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Cifra de negocio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Resultados</a:t>
                      </a:r>
                    </a:p>
                    <a:p>
                      <a:pPr>
                        <a:lnSpc>
                          <a:spcPct val="100000"/>
                        </a:lnSpc>
                        <a:spcAft>
                          <a:spcPts val="0"/>
                        </a:spcAft>
                      </a:pPr>
                      <a:r>
                        <a:rPr lang="es-E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Año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Cifra de negocio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Resultados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2664">
                <a:tc>
                  <a:txBody>
                    <a:bodyPr/>
                    <a:lstStyle/>
                    <a:p>
                      <a:pPr algn="ctr">
                        <a:lnSpc>
                          <a:spcPct val="107000"/>
                        </a:lnSpc>
                        <a:spcAft>
                          <a:spcPts val="0"/>
                        </a:spcAft>
                      </a:pPr>
                      <a:r>
                        <a:rPr lang="es-ES" sz="1600" dirty="0">
                          <a:effectLst/>
                        </a:rPr>
                        <a:t>2000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299,2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21,0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2006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557,2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86,5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2012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819,1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169,3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12664">
                <a:tc>
                  <a:txBody>
                    <a:bodyPr/>
                    <a:lstStyle/>
                    <a:p>
                      <a:pPr algn="ctr">
                        <a:lnSpc>
                          <a:spcPct val="107000"/>
                        </a:lnSpc>
                        <a:spcAft>
                          <a:spcPts val="0"/>
                        </a:spcAft>
                      </a:pPr>
                      <a:r>
                        <a:rPr lang="es-ES" sz="1600">
                          <a:effectLst/>
                        </a:rPr>
                        <a:t>2001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313,2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22,1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2007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606,5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76,7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2013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828,7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199,5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12664">
                <a:tc>
                  <a:txBody>
                    <a:bodyPr/>
                    <a:lstStyle/>
                    <a:p>
                      <a:pPr algn="ctr">
                        <a:lnSpc>
                          <a:spcPct val="107000"/>
                        </a:lnSpc>
                        <a:spcAft>
                          <a:spcPts val="0"/>
                        </a:spcAft>
                      </a:pPr>
                      <a:r>
                        <a:rPr lang="es-ES" sz="1600">
                          <a:effectLst/>
                        </a:rPr>
                        <a:t>2002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338,4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3008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742,0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120,4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2014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830,6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225,9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12664">
                <a:tc>
                  <a:txBody>
                    <a:bodyPr/>
                    <a:lstStyle/>
                    <a:p>
                      <a:pPr algn="ctr">
                        <a:lnSpc>
                          <a:spcPct val="107000"/>
                        </a:lnSpc>
                        <a:spcAft>
                          <a:spcPts val="0"/>
                        </a:spcAft>
                      </a:pPr>
                      <a:r>
                        <a:rPr lang="es-ES" sz="1600">
                          <a:effectLst/>
                        </a:rPr>
                        <a:t>2003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378,2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38,1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2009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750,3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151,7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2015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861,2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232,0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12664">
                <a:tc>
                  <a:txBody>
                    <a:bodyPr/>
                    <a:lstStyle/>
                    <a:p>
                      <a:pPr algn="ctr">
                        <a:lnSpc>
                          <a:spcPct val="107000"/>
                        </a:lnSpc>
                        <a:spcAft>
                          <a:spcPts val="0"/>
                        </a:spcAft>
                      </a:pPr>
                      <a:r>
                        <a:rPr lang="es-ES" sz="1600">
                          <a:effectLst/>
                        </a:rPr>
                        <a:t>2004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391,0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42,2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2010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726,5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115,7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12664">
                <a:tc>
                  <a:txBody>
                    <a:bodyPr/>
                    <a:lstStyle/>
                    <a:p>
                      <a:pPr algn="ctr">
                        <a:lnSpc>
                          <a:spcPct val="107000"/>
                        </a:lnSpc>
                        <a:spcAft>
                          <a:spcPts val="0"/>
                        </a:spcAft>
                      </a:pPr>
                      <a:r>
                        <a:rPr lang="es-ES" sz="1600">
                          <a:effectLst/>
                        </a:rPr>
                        <a:t>2005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454,1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53,6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2011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771,2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135,0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251520" y="3376638"/>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TABLA . Cifra de negocio y resultados (beneficios) en el periodo 2000-2014 (en millones de €)</a:t>
            </a:r>
            <a:endParaRPr kumimoji="0" lang="es-ES" altLang="es-E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587470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1" y="836712"/>
            <a:ext cx="8640960"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LOS AYUNTAMIENTOS, LOS GRANDES DAMNIFICADOS</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23528" y="1485013"/>
            <a:ext cx="8352928" cy="2492990"/>
          </a:xfrm>
          <a:prstGeom prst="rect">
            <a:avLst/>
          </a:prstGeom>
          <a:noFill/>
        </p:spPr>
        <p:txBody>
          <a:bodyPr wrap="square" rtlCol="0">
            <a:spAutoFit/>
          </a:bodyPr>
          <a:lstStyle/>
          <a:p>
            <a:pPr marL="285750" indent="-28575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Pérdida de sus competencias en materia de abastecimiento y saneamiento y de su autonomía en la capacidad de elección del tipo de gestión a adoptar en estos servicios.</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Los ayuntamientos han pasado de cooperar con la Comunidad Autónoma  a ser clientes de </a:t>
            </a:r>
            <a:r>
              <a:rPr lang="es-ES" sz="2000" dirty="0" err="1" smtClean="0">
                <a:latin typeface="Arial" panose="020B0604020202020204" pitchFamily="34" charset="0"/>
                <a:cs typeface="Arial" panose="020B0604020202020204" pitchFamily="34" charset="0"/>
              </a:rPr>
              <a:t>de</a:t>
            </a:r>
            <a:r>
              <a:rPr lang="es-ES" sz="2000" dirty="0" smtClean="0">
                <a:latin typeface="Arial" panose="020B0604020202020204" pitchFamily="34" charset="0"/>
                <a:cs typeface="Arial" panose="020B0604020202020204" pitchFamily="34" charset="0"/>
              </a:rPr>
              <a:t> una sociedad anónima de carácter mercantil.</a:t>
            </a:r>
          </a:p>
          <a:p>
            <a:pPr marL="285750" indent="-285750">
              <a:buFont typeface="Wingdings" panose="05000000000000000000" pitchFamily="2" charset="2"/>
              <a:buChar char="ü"/>
            </a:pPr>
            <a:endParaRPr lang="es-ES" sz="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 Problemas en la aplicación de los nuevos convenios</a:t>
            </a:r>
            <a:r>
              <a:rPr lang="es-ES" dirty="0" smtClean="0">
                <a:latin typeface="Arial" panose="020B0604020202020204" pitchFamily="34" charset="0"/>
                <a:cs typeface="Arial" panose="020B0604020202020204" pitchFamily="34" charset="0"/>
              </a:rPr>
              <a:t>.</a:t>
            </a:r>
          </a:p>
        </p:txBody>
      </p:sp>
      <p:pic>
        <p:nvPicPr>
          <p:cNvPr id="7" name="Picture 16" descr="Resultado de imagen de FOTOS DE AYUNTAMIEN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85776"/>
            <a:ext cx="3033419" cy="22750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de FOTOS DE AYUNTAMIEN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861048"/>
            <a:ext cx="2699792" cy="26997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ayuntamiento de geta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885" y="4285776"/>
            <a:ext cx="3029297" cy="227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28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692696"/>
            <a:ext cx="8352928"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CONCULCACIÓN DEL DERECHO HUMANO AL AGUA</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539552" y="1340768"/>
            <a:ext cx="8136904" cy="1015663"/>
          </a:xfrm>
          <a:prstGeom prst="rect">
            <a:avLst/>
          </a:prstGeom>
          <a:noFill/>
        </p:spPr>
        <p:txBody>
          <a:bodyPr wrap="square" rtlCol="0">
            <a:spAutoFit/>
          </a:bodyPr>
          <a:lstStyle/>
          <a:p>
            <a:pPr marL="285750" indent="-28575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La pobreza hídrica en la Comunidad de Madrid</a:t>
            </a:r>
          </a:p>
          <a:p>
            <a:pPr marL="285750" indent="-28575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El incremento de cortes y condenas de suministro a partir de la constitución de la sociedad anónima.</a:t>
            </a:r>
          </a:p>
        </p:txBody>
      </p:sp>
      <p:pic>
        <p:nvPicPr>
          <p:cNvPr id="9" name="Picture 2" descr="Resultado de imagen de fotos de cortes de suministro de agua po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8" y="4286791"/>
            <a:ext cx="3834560" cy="25517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de fotos de cortes de suministro de agua potable POR IMPA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675" y="4287957"/>
            <a:ext cx="4788024" cy="25700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934477870"/>
              </p:ext>
            </p:extLst>
          </p:nvPr>
        </p:nvGraphicFramePr>
        <p:xfrm>
          <a:off x="755575" y="2492897"/>
          <a:ext cx="7848875" cy="914400"/>
        </p:xfrm>
        <a:graphic>
          <a:graphicData uri="http://schemas.openxmlformats.org/drawingml/2006/table">
            <a:tbl>
              <a:tblPr firstRow="1" bandRow="1">
                <a:tableStyleId>{5C22544A-7EE6-4342-B048-85BDC9FD1C3A}</a:tableStyleId>
              </a:tblPr>
              <a:tblGrid>
                <a:gridCol w="1569775">
                  <a:extLst>
                    <a:ext uri="{9D8B030D-6E8A-4147-A177-3AD203B41FA5}">
                      <a16:colId xmlns:a16="http://schemas.microsoft.com/office/drawing/2014/main" val="20000"/>
                    </a:ext>
                  </a:extLst>
                </a:gridCol>
                <a:gridCol w="1569775">
                  <a:extLst>
                    <a:ext uri="{9D8B030D-6E8A-4147-A177-3AD203B41FA5}">
                      <a16:colId xmlns:a16="http://schemas.microsoft.com/office/drawing/2014/main" val="20001"/>
                    </a:ext>
                  </a:extLst>
                </a:gridCol>
                <a:gridCol w="1569775">
                  <a:extLst>
                    <a:ext uri="{9D8B030D-6E8A-4147-A177-3AD203B41FA5}">
                      <a16:colId xmlns:a16="http://schemas.microsoft.com/office/drawing/2014/main" val="20002"/>
                    </a:ext>
                  </a:extLst>
                </a:gridCol>
                <a:gridCol w="1569775">
                  <a:extLst>
                    <a:ext uri="{9D8B030D-6E8A-4147-A177-3AD203B41FA5}">
                      <a16:colId xmlns:a16="http://schemas.microsoft.com/office/drawing/2014/main" val="20003"/>
                    </a:ext>
                  </a:extLst>
                </a:gridCol>
                <a:gridCol w="1569775">
                  <a:extLst>
                    <a:ext uri="{9D8B030D-6E8A-4147-A177-3AD203B41FA5}">
                      <a16:colId xmlns:a16="http://schemas.microsoft.com/office/drawing/2014/main" val="20004"/>
                    </a:ext>
                  </a:extLst>
                </a:gridCol>
              </a:tblGrid>
              <a:tr h="240026">
                <a:tc>
                  <a:txBody>
                    <a:bodyPr/>
                    <a:lstStyle/>
                    <a:p>
                      <a:endParaRPr lang="es-ES" sz="1400" b="1" dirty="0"/>
                    </a:p>
                  </a:txBody>
                  <a:tcPr/>
                </a:tc>
                <a:tc>
                  <a:txBody>
                    <a:bodyPr/>
                    <a:lstStyle/>
                    <a:p>
                      <a:r>
                        <a:rPr lang="es-ES" sz="1400" b="1" dirty="0" smtClean="0"/>
                        <a:t>2008</a:t>
                      </a:r>
                      <a:endParaRPr lang="es-ES" sz="1400" b="1" dirty="0"/>
                    </a:p>
                  </a:txBody>
                  <a:tcPr/>
                </a:tc>
                <a:tc>
                  <a:txBody>
                    <a:bodyPr/>
                    <a:lstStyle/>
                    <a:p>
                      <a:r>
                        <a:rPr lang="es-ES" sz="1400" b="1" dirty="0" smtClean="0"/>
                        <a:t>2012</a:t>
                      </a:r>
                      <a:endParaRPr lang="es-ES" sz="1400" b="1" dirty="0"/>
                    </a:p>
                  </a:txBody>
                  <a:tcPr/>
                </a:tc>
                <a:tc>
                  <a:txBody>
                    <a:bodyPr/>
                    <a:lstStyle/>
                    <a:p>
                      <a:r>
                        <a:rPr lang="es-ES" sz="1400" b="1" dirty="0" smtClean="0"/>
                        <a:t>2013</a:t>
                      </a:r>
                      <a:endParaRPr lang="es-ES" sz="1400" b="1" dirty="0"/>
                    </a:p>
                  </a:txBody>
                  <a:tcPr/>
                </a:tc>
                <a:tc>
                  <a:txBody>
                    <a:bodyPr/>
                    <a:lstStyle/>
                    <a:p>
                      <a:r>
                        <a:rPr lang="es-ES" sz="1400" b="1" dirty="0" smtClean="0"/>
                        <a:t>2015</a:t>
                      </a:r>
                      <a:endParaRPr lang="es-ES" sz="1400" b="1" dirty="0"/>
                    </a:p>
                  </a:txBody>
                  <a:tcPr/>
                </a:tc>
                <a:extLst>
                  <a:ext uri="{0D108BD9-81ED-4DB2-BD59-A6C34878D82A}">
                    <a16:rowId xmlns:a16="http://schemas.microsoft.com/office/drawing/2014/main" val="10000"/>
                  </a:ext>
                </a:extLst>
              </a:tr>
              <a:tr h="240026">
                <a:tc>
                  <a:txBody>
                    <a:bodyPr/>
                    <a:lstStyle/>
                    <a:p>
                      <a:r>
                        <a:rPr lang="es-ES" sz="1400" b="1" dirty="0" smtClean="0"/>
                        <a:t>Nº CORTES</a:t>
                      </a:r>
                      <a:endParaRPr lang="es-ES" sz="1400" b="1" dirty="0"/>
                    </a:p>
                  </a:txBody>
                  <a:tcPr/>
                </a:tc>
                <a:tc>
                  <a:txBody>
                    <a:bodyPr/>
                    <a:lstStyle/>
                    <a:p>
                      <a:r>
                        <a:rPr lang="es-ES" sz="1400" b="1" dirty="0" smtClean="0"/>
                        <a:t>18.674</a:t>
                      </a:r>
                      <a:endParaRPr lang="es-ES" sz="1400" b="1" dirty="0"/>
                    </a:p>
                  </a:txBody>
                  <a:tcPr/>
                </a:tc>
                <a:tc>
                  <a:txBody>
                    <a:bodyPr/>
                    <a:lstStyle/>
                    <a:p>
                      <a:r>
                        <a:rPr lang="es-ES" sz="1400" b="1" dirty="0" smtClean="0"/>
                        <a:t>41.324</a:t>
                      </a:r>
                      <a:endParaRPr lang="es-ES" sz="1400" b="1" dirty="0"/>
                    </a:p>
                  </a:txBody>
                  <a:tcPr/>
                </a:tc>
                <a:tc>
                  <a:txBody>
                    <a:bodyPr/>
                    <a:lstStyle/>
                    <a:p>
                      <a:r>
                        <a:rPr lang="es-ES" sz="1400" b="1" dirty="0" smtClean="0"/>
                        <a:t>73.016</a:t>
                      </a:r>
                      <a:endParaRPr lang="es-ES" sz="1400" b="1" dirty="0"/>
                    </a:p>
                  </a:txBody>
                  <a:tcPr/>
                </a:tc>
                <a:tc>
                  <a:txBody>
                    <a:bodyPr/>
                    <a:lstStyle/>
                    <a:p>
                      <a:r>
                        <a:rPr lang="es-ES" sz="1400" b="1" dirty="0" smtClean="0"/>
                        <a:t>No hay</a:t>
                      </a:r>
                      <a:r>
                        <a:rPr lang="es-ES" sz="1400" b="1" baseline="0" dirty="0" smtClean="0"/>
                        <a:t> datos</a:t>
                      </a:r>
                      <a:endParaRPr lang="es-ES" sz="1400" b="1" dirty="0"/>
                    </a:p>
                  </a:txBody>
                  <a:tcPr/>
                </a:tc>
                <a:extLst>
                  <a:ext uri="{0D108BD9-81ED-4DB2-BD59-A6C34878D82A}">
                    <a16:rowId xmlns:a16="http://schemas.microsoft.com/office/drawing/2014/main" val="10001"/>
                  </a:ext>
                </a:extLst>
              </a:tr>
              <a:tr h="240026">
                <a:tc>
                  <a:txBody>
                    <a:bodyPr/>
                    <a:lstStyle/>
                    <a:p>
                      <a:r>
                        <a:rPr lang="es-ES" sz="1400" b="1" dirty="0" smtClean="0"/>
                        <a:t>Nº CONDENAS</a:t>
                      </a:r>
                      <a:endParaRPr lang="es-ES" sz="1400" b="1" dirty="0"/>
                    </a:p>
                  </a:txBody>
                  <a:tcPr/>
                </a:tc>
                <a:tc>
                  <a:txBody>
                    <a:bodyPr/>
                    <a:lstStyle/>
                    <a:p>
                      <a:r>
                        <a:rPr lang="es-ES" sz="1400" b="1" dirty="0" smtClean="0"/>
                        <a:t>1.388</a:t>
                      </a:r>
                      <a:endParaRPr lang="es-ES" sz="1400" b="1" dirty="0"/>
                    </a:p>
                  </a:txBody>
                  <a:tcPr/>
                </a:tc>
                <a:tc>
                  <a:txBody>
                    <a:bodyPr/>
                    <a:lstStyle/>
                    <a:p>
                      <a:r>
                        <a:rPr lang="es-ES" sz="1400" b="1" dirty="0" smtClean="0"/>
                        <a:t>3.757</a:t>
                      </a:r>
                      <a:endParaRPr lang="es-ES" sz="1400" b="1" dirty="0"/>
                    </a:p>
                  </a:txBody>
                  <a:tcPr/>
                </a:tc>
                <a:tc>
                  <a:txBody>
                    <a:bodyPr/>
                    <a:lstStyle/>
                    <a:p>
                      <a:r>
                        <a:rPr lang="es-ES" sz="1400" b="1" dirty="0" smtClean="0"/>
                        <a:t>7.458</a:t>
                      </a:r>
                      <a:endParaRPr lang="es-ES" sz="1400" b="1" dirty="0"/>
                    </a:p>
                  </a:txBody>
                  <a:tcPr/>
                </a:tc>
                <a:tc>
                  <a:txBody>
                    <a:bodyPr/>
                    <a:lstStyle/>
                    <a:p>
                      <a:r>
                        <a:rPr lang="es-ES" sz="1400" b="1" dirty="0" smtClean="0"/>
                        <a:t>No hay datos</a:t>
                      </a:r>
                      <a:endParaRPr lang="es-ES" sz="1400" b="1" dirty="0"/>
                    </a:p>
                  </a:txBody>
                  <a:tcPr/>
                </a:tc>
                <a:extLst>
                  <a:ext uri="{0D108BD9-81ED-4DB2-BD59-A6C34878D82A}">
                    <a16:rowId xmlns:a16="http://schemas.microsoft.com/office/drawing/2014/main" val="10002"/>
                  </a:ext>
                </a:extLst>
              </a:tr>
            </a:tbl>
          </a:graphicData>
        </a:graphic>
      </p:graphicFrame>
      <p:sp>
        <p:nvSpPr>
          <p:cNvPr id="5" name="CuadroTexto 4"/>
          <p:cNvSpPr txBox="1"/>
          <p:nvPr/>
        </p:nvSpPr>
        <p:spPr>
          <a:xfrm>
            <a:off x="611560" y="3573016"/>
            <a:ext cx="8395139" cy="400110"/>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t> </a:t>
            </a:r>
            <a:r>
              <a:rPr lang="es-ES" sz="2000" dirty="0" smtClean="0">
                <a:latin typeface="Arial" panose="020B0604020202020204" pitchFamily="34" charset="0"/>
                <a:cs typeface="Arial" panose="020B0604020202020204" pitchFamily="34" charset="0"/>
              </a:rPr>
              <a:t>Fracaso de las ayudas sociales de Canal Gestión</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35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04665"/>
            <a:ext cx="8964488" cy="830997"/>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EXPANSIÓN COMERCIAL EN MERCADOS NACIONALES E INTERNACIONALES</a:t>
            </a:r>
            <a:endParaRPr lang="es-ES" sz="2400" b="1" dirty="0">
              <a:latin typeface="Arial" panose="020B0604020202020204" pitchFamily="34" charset="0"/>
              <a:cs typeface="Arial" panose="020B0604020202020204" pitchFamily="34" charset="0"/>
            </a:endParaRPr>
          </a:p>
        </p:txBody>
      </p:sp>
      <p:sp>
        <p:nvSpPr>
          <p:cNvPr id="4" name="3 Rectángulo redondeado"/>
          <p:cNvSpPr/>
          <p:nvPr/>
        </p:nvSpPr>
        <p:spPr>
          <a:xfrm>
            <a:off x="323528" y="1412776"/>
            <a:ext cx="849694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smtClean="0">
                <a:latin typeface="Arial" panose="020B0604020202020204" pitchFamily="34" charset="0"/>
                <a:cs typeface="Arial" panose="020B0604020202020204" pitchFamily="34" charset="0"/>
              </a:rPr>
              <a:t>EN ESPAÑA</a:t>
            </a:r>
            <a:r>
              <a:rPr lang="es-ES" sz="1600" dirty="0" smtClean="0"/>
              <a:t>                             </a:t>
            </a:r>
            <a:r>
              <a:rPr lang="es-ES" sz="1600" dirty="0" smtClean="0">
                <a:latin typeface="Arial" panose="020B0604020202020204" pitchFamily="34" charset="0"/>
                <a:cs typeface="Arial" panose="020B0604020202020204" pitchFamily="34" charset="0"/>
              </a:rPr>
              <a:t>Cáceres  /  Lanzarote  /  Alcalá de Henares   </a:t>
            </a:r>
            <a:endParaRPr lang="es-ES" sz="1600" dirty="0">
              <a:latin typeface="Arial" panose="020B0604020202020204" pitchFamily="34" charset="0"/>
              <a:cs typeface="Arial" panose="020B0604020202020204" pitchFamily="34" charset="0"/>
            </a:endParaRPr>
          </a:p>
        </p:txBody>
      </p:sp>
      <p:sp>
        <p:nvSpPr>
          <p:cNvPr id="5" name="4 Flecha derecha"/>
          <p:cNvSpPr/>
          <p:nvPr/>
        </p:nvSpPr>
        <p:spPr>
          <a:xfrm>
            <a:off x="1907704" y="1484784"/>
            <a:ext cx="936104"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6" descr="Resultado de imagen de fotos de canal de isabel ii gestión 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0" y="2999329"/>
            <a:ext cx="3413768" cy="382486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2"/>
          <p:cNvSpPr/>
          <p:nvPr/>
        </p:nvSpPr>
        <p:spPr>
          <a:xfrm>
            <a:off x="323528" y="2021938"/>
            <a:ext cx="8496944" cy="614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smtClean="0">
                <a:latin typeface="Arial" panose="020B0604020202020204" pitchFamily="34" charset="0"/>
                <a:cs typeface="Arial" panose="020B0604020202020204" pitchFamily="34" charset="0"/>
              </a:rPr>
              <a:t>EN L ATINOAMÉRICA                       La sociedad vehículo Canal </a:t>
            </a:r>
            <a:r>
              <a:rPr lang="es-ES" sz="1600" dirty="0" err="1" smtClean="0">
                <a:latin typeface="Arial" panose="020B0604020202020204" pitchFamily="34" charset="0"/>
                <a:cs typeface="Arial" panose="020B0604020202020204" pitchFamily="34" charset="0"/>
              </a:rPr>
              <a:t>Extensia</a:t>
            </a:r>
            <a:endParaRPr lang="es-ES" sz="1600" dirty="0" smtClean="0">
              <a:latin typeface="Arial" panose="020B0604020202020204" pitchFamily="34" charset="0"/>
              <a:cs typeface="Arial" panose="020B0604020202020204" pitchFamily="34" charset="0"/>
            </a:endParaRPr>
          </a:p>
          <a:p>
            <a:r>
              <a:rPr lang="es-ES" sz="1600" dirty="0" smtClean="0">
                <a:latin typeface="Arial" panose="020B0604020202020204" pitchFamily="34" charset="0"/>
                <a:cs typeface="Arial" panose="020B0604020202020204" pitchFamily="34" charset="0"/>
              </a:rPr>
              <a:t>                                                          La compra de INASSA</a:t>
            </a:r>
            <a:endParaRPr lang="es-ES" sz="1600" dirty="0">
              <a:latin typeface="Arial" panose="020B0604020202020204" pitchFamily="34" charset="0"/>
              <a:cs typeface="Arial" panose="020B0604020202020204" pitchFamily="34" charset="0"/>
            </a:endParaRPr>
          </a:p>
        </p:txBody>
      </p:sp>
      <p:sp>
        <p:nvSpPr>
          <p:cNvPr id="7" name="4 Flecha derecha"/>
          <p:cNvSpPr/>
          <p:nvPr/>
        </p:nvSpPr>
        <p:spPr>
          <a:xfrm>
            <a:off x="2627784" y="2081004"/>
            <a:ext cx="936104" cy="2328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4 Flecha derecha"/>
          <p:cNvSpPr/>
          <p:nvPr/>
        </p:nvSpPr>
        <p:spPr>
          <a:xfrm>
            <a:off x="2627784" y="2375977"/>
            <a:ext cx="936104" cy="23000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3131840" y="3068960"/>
            <a:ext cx="5688632" cy="3170099"/>
          </a:xfrm>
          <a:prstGeom prst="rect">
            <a:avLst/>
          </a:prstGeom>
          <a:solidFill>
            <a:schemeClr val="accent1"/>
          </a:solidFill>
        </p:spPr>
        <p:txBody>
          <a:bodyPr wrap="square">
            <a:spAutoFit/>
          </a:bodyPr>
          <a:lstStyle/>
          <a:p>
            <a:pPr algn="ctr"/>
            <a:r>
              <a:rPr lang="es-ES" sz="1600" dirty="0" smtClean="0">
                <a:solidFill>
                  <a:schemeClr val="bg1"/>
                </a:solidFill>
                <a:latin typeface="PFHandbookPro-Regular"/>
              </a:rPr>
              <a:t>SOCIEDADES PARTICIPADAS POR EL CANAL GESTIÓN</a:t>
            </a:r>
          </a:p>
          <a:p>
            <a:endParaRPr lang="es-ES" sz="800" dirty="0" smtClean="0">
              <a:solidFill>
                <a:schemeClr val="bg1"/>
              </a:solidFill>
              <a:latin typeface="PFHandbookPro-Regular"/>
            </a:endParaRPr>
          </a:p>
          <a:p>
            <a:pPr marL="285750" indent="-285750">
              <a:buFont typeface="Wingdings" panose="05000000000000000000" pitchFamily="2" charset="2"/>
              <a:buChar char="§"/>
            </a:pPr>
            <a:r>
              <a:rPr lang="es-ES" sz="1600" dirty="0" smtClean="0">
                <a:solidFill>
                  <a:schemeClr val="bg1"/>
                </a:solidFill>
                <a:latin typeface="PFHandbookPro-Regular"/>
              </a:rPr>
              <a:t>INASSA </a:t>
            </a:r>
            <a:r>
              <a:rPr lang="es-ES" sz="1600" dirty="0">
                <a:solidFill>
                  <a:schemeClr val="bg1"/>
                </a:solidFill>
                <a:latin typeface="PFHandbookPro-Regular"/>
              </a:rPr>
              <a:t>(Colombia, Panamá, Ecuador (81% Canal </a:t>
            </a:r>
          </a:p>
          <a:p>
            <a:pPr marL="285750" indent="-285750">
              <a:buFont typeface="Wingdings" panose="05000000000000000000" pitchFamily="2" charset="2"/>
              <a:buChar char="§"/>
            </a:pPr>
            <a:r>
              <a:rPr lang="es-ES" sz="1600" dirty="0">
                <a:solidFill>
                  <a:schemeClr val="bg1"/>
                </a:solidFill>
                <a:latin typeface="PFHandbookPro-Regular"/>
              </a:rPr>
              <a:t>Gestión + 19% </a:t>
            </a:r>
            <a:r>
              <a:rPr lang="es-ES" sz="1600" dirty="0" err="1">
                <a:solidFill>
                  <a:schemeClr val="bg1"/>
                </a:solidFill>
                <a:latin typeface="PFHandbookPro-Regular"/>
              </a:rPr>
              <a:t>Slasa</a:t>
            </a:r>
            <a:r>
              <a:rPr lang="es-ES" sz="1600" dirty="0">
                <a:solidFill>
                  <a:schemeClr val="bg1"/>
                </a:solidFill>
                <a:latin typeface="PFHandbookPro-Regular"/>
              </a:rPr>
              <a:t> (sociedad offshore de Panamá)</a:t>
            </a:r>
          </a:p>
          <a:p>
            <a:pPr marL="285750" indent="-285750">
              <a:buFont typeface="Wingdings" panose="05000000000000000000" pitchFamily="2" charset="2"/>
              <a:buChar char="§"/>
            </a:pPr>
            <a:r>
              <a:rPr lang="es-ES" sz="1600" dirty="0">
                <a:solidFill>
                  <a:schemeClr val="bg1"/>
                </a:solidFill>
                <a:latin typeface="PFHandbookPro-Regular"/>
              </a:rPr>
              <a:t> ASAA Riohacha, S.A. (Colombia) (39% INASSA)</a:t>
            </a:r>
          </a:p>
          <a:p>
            <a:pPr marL="285750" indent="-285750">
              <a:buFont typeface="Wingdings" panose="05000000000000000000" pitchFamily="2" charset="2"/>
              <a:buChar char="§"/>
            </a:pPr>
            <a:r>
              <a:rPr lang="es-ES" sz="1600" dirty="0">
                <a:solidFill>
                  <a:schemeClr val="bg1"/>
                </a:solidFill>
                <a:latin typeface="PFHandbookPro-Regular"/>
              </a:rPr>
              <a:t> </a:t>
            </a:r>
            <a:r>
              <a:rPr lang="es-ES" sz="1600" dirty="0" err="1">
                <a:solidFill>
                  <a:schemeClr val="bg1"/>
                </a:solidFill>
                <a:latin typeface="PFHandbookPro-Regular"/>
              </a:rPr>
              <a:t>America</a:t>
            </a:r>
            <a:r>
              <a:rPr lang="es-ES" sz="1600" dirty="0">
                <a:solidFill>
                  <a:schemeClr val="bg1"/>
                </a:solidFill>
                <a:latin typeface="PFHandbookPro-Regular"/>
              </a:rPr>
              <a:t> T.I. (Colombia) (100% INASSA)</a:t>
            </a:r>
          </a:p>
          <a:p>
            <a:pPr marL="285750" indent="-285750">
              <a:buFont typeface="Wingdings" panose="05000000000000000000" pitchFamily="2" charset="2"/>
              <a:buChar char="§"/>
            </a:pPr>
            <a:r>
              <a:rPr lang="es-ES" sz="1600" dirty="0" err="1">
                <a:solidFill>
                  <a:schemeClr val="bg1"/>
                </a:solidFill>
                <a:latin typeface="PFHandbookPro-Regular"/>
              </a:rPr>
              <a:t>Metroagua</a:t>
            </a:r>
            <a:r>
              <a:rPr lang="es-ES" sz="1600" dirty="0">
                <a:solidFill>
                  <a:schemeClr val="bg1"/>
                </a:solidFill>
                <a:latin typeface="PFHandbookPro-Regular"/>
              </a:rPr>
              <a:t> - Santa Marta, S.A. (Colombia) (36% INASSA)</a:t>
            </a:r>
          </a:p>
          <a:p>
            <a:pPr marL="285750" indent="-285750">
              <a:buFont typeface="Wingdings" panose="05000000000000000000" pitchFamily="2" charset="2"/>
              <a:buChar char="§"/>
            </a:pPr>
            <a:r>
              <a:rPr lang="es-ES" sz="1600" dirty="0">
                <a:solidFill>
                  <a:schemeClr val="bg1"/>
                </a:solidFill>
                <a:latin typeface="PFHandbookPro-Regular"/>
              </a:rPr>
              <a:t> Recaudos y Tributos, S.A. (Colombia) (94% INASSA)</a:t>
            </a:r>
          </a:p>
          <a:p>
            <a:pPr marL="285750" indent="-285750">
              <a:buFont typeface="Wingdings" panose="05000000000000000000" pitchFamily="2" charset="2"/>
              <a:buChar char="§"/>
            </a:pPr>
            <a:r>
              <a:rPr lang="es-ES" sz="1600" dirty="0">
                <a:solidFill>
                  <a:schemeClr val="bg1"/>
                </a:solidFill>
                <a:latin typeface="PFHandbookPro-Regular"/>
              </a:rPr>
              <a:t> AAA de Barranquilla  (Colombia) (84% INASSA)</a:t>
            </a:r>
          </a:p>
          <a:p>
            <a:pPr marL="285750" indent="-285750">
              <a:buFont typeface="Wingdings" panose="05000000000000000000" pitchFamily="2" charset="2"/>
              <a:buChar char="§"/>
            </a:pPr>
            <a:r>
              <a:rPr lang="es-ES" sz="1600" dirty="0">
                <a:solidFill>
                  <a:schemeClr val="bg1"/>
                </a:solidFill>
                <a:latin typeface="PFHandbookPro-Regular"/>
              </a:rPr>
              <a:t> </a:t>
            </a:r>
            <a:r>
              <a:rPr lang="es-ES" sz="1600" dirty="0" err="1">
                <a:solidFill>
                  <a:schemeClr val="bg1"/>
                </a:solidFill>
                <a:latin typeface="PFHandbookPro-Regular"/>
              </a:rPr>
              <a:t>Amagua</a:t>
            </a:r>
            <a:r>
              <a:rPr lang="es-ES" sz="1600" dirty="0">
                <a:solidFill>
                  <a:schemeClr val="bg1"/>
                </a:solidFill>
                <a:latin typeface="PFHandbookPro-Regular"/>
              </a:rPr>
              <a:t>, C.E.M. (Ecuador) (70% INASSA)</a:t>
            </a:r>
          </a:p>
          <a:p>
            <a:pPr marL="285750" indent="-285750">
              <a:buFont typeface="Wingdings" panose="05000000000000000000" pitchFamily="2" charset="2"/>
              <a:buChar char="§"/>
            </a:pPr>
            <a:r>
              <a:rPr lang="es-ES" sz="1600" dirty="0">
                <a:solidFill>
                  <a:schemeClr val="bg1"/>
                </a:solidFill>
                <a:latin typeface="PFHandbookPro-Regular"/>
              </a:rPr>
              <a:t> AAA Dominicana, S.A. (R. Dominicana) (99% INASSA) </a:t>
            </a:r>
          </a:p>
          <a:p>
            <a:pPr marL="285750" indent="-285750">
              <a:buFont typeface="Wingdings" panose="05000000000000000000" pitchFamily="2" charset="2"/>
              <a:buChar char="§"/>
            </a:pPr>
            <a:r>
              <a:rPr lang="es-ES" sz="1600" dirty="0" err="1">
                <a:solidFill>
                  <a:schemeClr val="bg1"/>
                </a:solidFill>
                <a:latin typeface="PFHandbookPro-Regular"/>
              </a:rPr>
              <a:t>Emissao</a:t>
            </a:r>
            <a:r>
              <a:rPr lang="es-ES" sz="1600" dirty="0">
                <a:solidFill>
                  <a:schemeClr val="bg1"/>
                </a:solidFill>
                <a:latin typeface="PFHandbookPro-Regular"/>
              </a:rPr>
              <a:t> </a:t>
            </a:r>
            <a:r>
              <a:rPr lang="es-ES" sz="1600" dirty="0" smtClean="0">
                <a:solidFill>
                  <a:schemeClr val="bg1"/>
                </a:solidFill>
                <a:latin typeface="PFHandbookPro-Regular"/>
              </a:rPr>
              <a:t>S.A</a:t>
            </a:r>
            <a:r>
              <a:rPr lang="es-ES" sz="1600" dirty="0">
                <a:solidFill>
                  <a:schemeClr val="bg1"/>
                </a:solidFill>
                <a:latin typeface="PFHandbookPro-Regular"/>
              </a:rPr>
              <a:t>.(Brasil) (75% SA)</a:t>
            </a:r>
          </a:p>
          <a:p>
            <a:pPr marL="285750" indent="-285750">
              <a:buFont typeface="Wingdings" panose="05000000000000000000" pitchFamily="2" charset="2"/>
              <a:buChar char="§"/>
            </a:pPr>
            <a:r>
              <a:rPr lang="es-ES" sz="1600" dirty="0">
                <a:solidFill>
                  <a:schemeClr val="bg1"/>
                </a:solidFill>
                <a:latin typeface="PFHandbookPro-Regular"/>
              </a:rPr>
              <a:t>Soluciones Andinas (Uruguay). En proceso de cierre	</a:t>
            </a:r>
          </a:p>
        </p:txBody>
      </p:sp>
    </p:spTree>
    <p:extLst>
      <p:ext uri="{BB962C8B-B14F-4D97-AF65-F5344CB8AC3E}">
        <p14:creationId xmlns:p14="http://schemas.microsoft.com/office/powerpoint/2010/main" val="15439221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7768</TotalTime>
  <Words>2738</Words>
  <Application>Microsoft Office PowerPoint</Application>
  <PresentationFormat>Presentación en pantalla (4:3)</PresentationFormat>
  <Paragraphs>372</Paragraphs>
  <Slides>32</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32</vt:i4>
      </vt:variant>
    </vt:vector>
  </HeadingPairs>
  <TitlesOfParts>
    <vt:vector size="43" baseType="lpstr">
      <vt:lpstr>Action Man Extended</vt:lpstr>
      <vt:lpstr>Aharoni</vt:lpstr>
      <vt:lpstr>Arial</vt:lpstr>
      <vt:lpstr>Berlin Sans FB</vt:lpstr>
      <vt:lpstr>Calibri</vt:lpstr>
      <vt:lpstr>Constantia</vt:lpstr>
      <vt:lpstr>PFHandbookPro-Regular</vt:lpstr>
      <vt:lpstr>Times New Roman</vt:lpstr>
      <vt:lpstr>Wingdings</vt:lpstr>
      <vt:lpstr>Wingdings 2</vt: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C.E.H. (CEDEX)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Raquel Iglesias Esteban</dc:creator>
  <cp:lastModifiedBy>Liliana</cp:lastModifiedBy>
  <cp:revision>506</cp:revision>
  <dcterms:created xsi:type="dcterms:W3CDTF">2015-08-31T12:18:40Z</dcterms:created>
  <dcterms:modified xsi:type="dcterms:W3CDTF">2017-04-06T18:24:01Z</dcterms:modified>
</cp:coreProperties>
</file>