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 id="2147483763" r:id="rId3"/>
    <p:sldMasterId id="2147483792" r:id="rId4"/>
    <p:sldMasterId id="2147483804" r:id="rId5"/>
    <p:sldMasterId id="2147483751" r:id="rId6"/>
    <p:sldMasterId id="2147483739" r:id="rId7"/>
    <p:sldMasterId id="2147483727" r:id="rId8"/>
    <p:sldMasterId id="2147483715" r:id="rId9"/>
    <p:sldMasterId id="2147483703" r:id="rId10"/>
    <p:sldMasterId id="2147483679" r:id="rId11"/>
    <p:sldMasterId id="2147483691" r:id="rId12"/>
    <p:sldMasterId id="2147483667" r:id="rId13"/>
  </p:sldMasterIdLst>
  <p:notesMasterIdLst>
    <p:notesMasterId r:id="rId36"/>
  </p:notesMasterIdLst>
  <p:handoutMasterIdLst>
    <p:handoutMasterId r:id="rId37"/>
  </p:handoutMasterIdLst>
  <p:sldIdLst>
    <p:sldId id="351" r:id="rId14"/>
    <p:sldId id="355" r:id="rId15"/>
    <p:sldId id="356" r:id="rId16"/>
    <p:sldId id="357" r:id="rId17"/>
    <p:sldId id="358" r:id="rId18"/>
    <p:sldId id="361" r:id="rId19"/>
    <p:sldId id="362" r:id="rId20"/>
    <p:sldId id="363" r:id="rId21"/>
    <p:sldId id="364" r:id="rId22"/>
    <p:sldId id="365" r:id="rId23"/>
    <p:sldId id="366" r:id="rId24"/>
    <p:sldId id="343" r:id="rId25"/>
    <p:sldId id="353" r:id="rId26"/>
    <p:sldId id="344" r:id="rId27"/>
    <p:sldId id="334" r:id="rId28"/>
    <p:sldId id="345" r:id="rId29"/>
    <p:sldId id="346" r:id="rId30"/>
    <p:sldId id="347" r:id="rId31"/>
    <p:sldId id="348" r:id="rId32"/>
    <p:sldId id="354" r:id="rId33"/>
    <p:sldId id="352" r:id="rId34"/>
    <p:sldId id="341" r:id="rId35"/>
  </p:sldIdLst>
  <p:sldSz cx="9144000" cy="6858000" type="screen4x3"/>
  <p:notesSz cx="6669088" cy="97536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3D29"/>
    <a:srgbClr val="DEE7F2"/>
    <a:srgbClr val="A6BFDE"/>
    <a:srgbClr val="F8FF9F"/>
    <a:srgbClr val="D6F616"/>
    <a:srgbClr val="8B3331"/>
    <a:srgbClr val="BE4946"/>
    <a:srgbClr val="77592D"/>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890598" cy="488371"/>
          </a:xfrm>
          <a:prstGeom prst="rect">
            <a:avLst/>
          </a:prstGeom>
        </p:spPr>
        <p:txBody>
          <a:bodyPr vert="horz" lIns="93835" tIns="46917" rIns="93835" bIns="46917" rtlCol="0"/>
          <a:lstStyle>
            <a:lvl1pPr algn="l" fontAlgn="auto">
              <a:spcBef>
                <a:spcPts val="0"/>
              </a:spcBef>
              <a:spcAft>
                <a:spcPts val="0"/>
              </a:spcAft>
              <a:defRPr sz="1300">
                <a:latin typeface="+mn-lt"/>
              </a:defRPr>
            </a:lvl1pPr>
          </a:lstStyle>
          <a:p>
            <a:pPr>
              <a:defRPr/>
            </a:pPr>
            <a:endParaRPr lang="es-ES"/>
          </a:p>
        </p:txBody>
      </p:sp>
      <p:sp>
        <p:nvSpPr>
          <p:cNvPr id="3" name="2 Marcador de fecha"/>
          <p:cNvSpPr>
            <a:spLocks noGrp="1"/>
          </p:cNvSpPr>
          <p:nvPr>
            <p:ph type="dt" sz="quarter" idx="1"/>
          </p:nvPr>
        </p:nvSpPr>
        <p:spPr>
          <a:xfrm>
            <a:off x="3776967" y="1"/>
            <a:ext cx="2890598" cy="488371"/>
          </a:xfrm>
          <a:prstGeom prst="rect">
            <a:avLst/>
          </a:prstGeom>
        </p:spPr>
        <p:txBody>
          <a:bodyPr vert="horz" lIns="93835" tIns="46917" rIns="93835" bIns="46917" rtlCol="0"/>
          <a:lstStyle>
            <a:lvl1pPr algn="r" fontAlgn="auto">
              <a:spcBef>
                <a:spcPts val="0"/>
              </a:spcBef>
              <a:spcAft>
                <a:spcPts val="0"/>
              </a:spcAft>
              <a:defRPr sz="1300">
                <a:latin typeface="+mn-lt"/>
              </a:defRPr>
            </a:lvl1pPr>
          </a:lstStyle>
          <a:p>
            <a:pPr>
              <a:defRPr/>
            </a:pPr>
            <a:fld id="{2BD0E173-4E0C-4290-AF3B-F764701A13E5}" type="datetimeFigureOut">
              <a:rPr lang="es-ES"/>
              <a:pPr>
                <a:defRPr/>
              </a:pPr>
              <a:t>17/02/2013</a:t>
            </a:fld>
            <a:endParaRPr lang="es-ES"/>
          </a:p>
        </p:txBody>
      </p:sp>
      <p:sp>
        <p:nvSpPr>
          <p:cNvPr id="4" name="3 Marcador de pie de página"/>
          <p:cNvSpPr>
            <a:spLocks noGrp="1"/>
          </p:cNvSpPr>
          <p:nvPr>
            <p:ph type="ftr" sz="quarter" idx="2"/>
          </p:nvPr>
        </p:nvSpPr>
        <p:spPr>
          <a:xfrm>
            <a:off x="0" y="9263693"/>
            <a:ext cx="2890598" cy="488371"/>
          </a:xfrm>
          <a:prstGeom prst="rect">
            <a:avLst/>
          </a:prstGeom>
        </p:spPr>
        <p:txBody>
          <a:bodyPr vert="horz" lIns="93835" tIns="46917" rIns="93835" bIns="46917" rtlCol="0" anchor="b"/>
          <a:lstStyle>
            <a:lvl1pPr algn="l" fontAlgn="auto">
              <a:spcBef>
                <a:spcPts val="0"/>
              </a:spcBef>
              <a:spcAft>
                <a:spcPts val="0"/>
              </a:spcAft>
              <a:defRPr sz="1300">
                <a:latin typeface="+mn-lt"/>
              </a:defRPr>
            </a:lvl1pPr>
          </a:lstStyle>
          <a:p>
            <a:pPr>
              <a:defRPr/>
            </a:pPr>
            <a:endParaRPr lang="es-ES"/>
          </a:p>
        </p:txBody>
      </p:sp>
      <p:sp>
        <p:nvSpPr>
          <p:cNvPr id="5" name="4 Marcador de número de diapositiva"/>
          <p:cNvSpPr>
            <a:spLocks noGrp="1"/>
          </p:cNvSpPr>
          <p:nvPr>
            <p:ph type="sldNum" sz="quarter" idx="3"/>
          </p:nvPr>
        </p:nvSpPr>
        <p:spPr>
          <a:xfrm>
            <a:off x="3776967" y="9263693"/>
            <a:ext cx="2890598" cy="488371"/>
          </a:xfrm>
          <a:prstGeom prst="rect">
            <a:avLst/>
          </a:prstGeom>
        </p:spPr>
        <p:txBody>
          <a:bodyPr vert="horz" lIns="93835" tIns="46917" rIns="93835" bIns="46917" rtlCol="0" anchor="b"/>
          <a:lstStyle>
            <a:lvl1pPr algn="r" fontAlgn="auto">
              <a:spcBef>
                <a:spcPts val="0"/>
              </a:spcBef>
              <a:spcAft>
                <a:spcPts val="0"/>
              </a:spcAft>
              <a:defRPr sz="1300">
                <a:latin typeface="+mn-lt"/>
              </a:defRPr>
            </a:lvl1pPr>
          </a:lstStyle>
          <a:p>
            <a:pPr>
              <a:defRPr/>
            </a:pPr>
            <a:fld id="{7CEEAF98-2FCC-43A1-9027-2389A45D1099}"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890598" cy="488371"/>
          </a:xfrm>
          <a:prstGeom prst="rect">
            <a:avLst/>
          </a:prstGeom>
        </p:spPr>
        <p:txBody>
          <a:bodyPr vert="horz" lIns="93835" tIns="46917" rIns="93835" bIns="46917" rtlCol="0"/>
          <a:lstStyle>
            <a:lvl1pPr algn="l" fontAlgn="auto">
              <a:spcBef>
                <a:spcPts val="0"/>
              </a:spcBef>
              <a:spcAft>
                <a:spcPts val="0"/>
              </a:spcAft>
              <a:defRPr sz="1300">
                <a:latin typeface="+mn-lt"/>
              </a:defRPr>
            </a:lvl1pPr>
          </a:lstStyle>
          <a:p>
            <a:pPr>
              <a:defRPr/>
            </a:pPr>
            <a:endParaRPr lang="es-ES"/>
          </a:p>
        </p:txBody>
      </p:sp>
      <p:sp>
        <p:nvSpPr>
          <p:cNvPr id="3" name="2 Marcador de fecha"/>
          <p:cNvSpPr>
            <a:spLocks noGrp="1"/>
          </p:cNvSpPr>
          <p:nvPr>
            <p:ph type="dt" idx="1"/>
          </p:nvPr>
        </p:nvSpPr>
        <p:spPr>
          <a:xfrm>
            <a:off x="3776967" y="1"/>
            <a:ext cx="2890598" cy="488371"/>
          </a:xfrm>
          <a:prstGeom prst="rect">
            <a:avLst/>
          </a:prstGeom>
        </p:spPr>
        <p:txBody>
          <a:bodyPr vert="horz" lIns="93835" tIns="46917" rIns="93835" bIns="46917" rtlCol="0"/>
          <a:lstStyle>
            <a:lvl1pPr algn="r" fontAlgn="auto">
              <a:spcBef>
                <a:spcPts val="0"/>
              </a:spcBef>
              <a:spcAft>
                <a:spcPts val="0"/>
              </a:spcAft>
              <a:defRPr sz="1300">
                <a:latin typeface="+mn-lt"/>
              </a:defRPr>
            </a:lvl1pPr>
          </a:lstStyle>
          <a:p>
            <a:pPr>
              <a:defRPr/>
            </a:pPr>
            <a:fld id="{3B8E5D71-BA81-4992-8818-A9BEBBE258EB}" type="datetimeFigureOut">
              <a:rPr lang="es-ES"/>
              <a:pPr>
                <a:defRPr/>
              </a:pPr>
              <a:t>17/02/2013</a:t>
            </a:fld>
            <a:endParaRPr lang="es-ES"/>
          </a:p>
        </p:txBody>
      </p:sp>
      <p:sp>
        <p:nvSpPr>
          <p:cNvPr id="4" name="3 Marcador de imagen de diapositiva"/>
          <p:cNvSpPr>
            <a:spLocks noGrp="1" noRot="1" noChangeAspect="1"/>
          </p:cNvSpPr>
          <p:nvPr>
            <p:ph type="sldImg" idx="2"/>
          </p:nvPr>
        </p:nvSpPr>
        <p:spPr>
          <a:xfrm>
            <a:off x="895350" y="730250"/>
            <a:ext cx="4878388" cy="3659188"/>
          </a:xfrm>
          <a:prstGeom prst="rect">
            <a:avLst/>
          </a:prstGeom>
          <a:noFill/>
          <a:ln w="12700">
            <a:solidFill>
              <a:prstClr val="black"/>
            </a:solidFill>
          </a:ln>
        </p:spPr>
        <p:txBody>
          <a:bodyPr vert="horz" lIns="93835" tIns="46917" rIns="93835" bIns="46917" rtlCol="0" anchor="ctr"/>
          <a:lstStyle/>
          <a:p>
            <a:pPr lvl="0"/>
            <a:endParaRPr lang="es-ES" noProof="0"/>
          </a:p>
        </p:txBody>
      </p:sp>
      <p:sp>
        <p:nvSpPr>
          <p:cNvPr id="5" name="4 Marcador de notas"/>
          <p:cNvSpPr>
            <a:spLocks noGrp="1"/>
          </p:cNvSpPr>
          <p:nvPr>
            <p:ph type="body" sz="quarter" idx="3"/>
          </p:nvPr>
        </p:nvSpPr>
        <p:spPr>
          <a:xfrm>
            <a:off x="667061" y="4633383"/>
            <a:ext cx="5334966" cy="4389197"/>
          </a:xfrm>
          <a:prstGeom prst="rect">
            <a:avLst/>
          </a:prstGeom>
        </p:spPr>
        <p:txBody>
          <a:bodyPr vert="horz" lIns="93835" tIns="46917" rIns="93835" bIns="46917"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263693"/>
            <a:ext cx="2890598" cy="488371"/>
          </a:xfrm>
          <a:prstGeom prst="rect">
            <a:avLst/>
          </a:prstGeom>
        </p:spPr>
        <p:txBody>
          <a:bodyPr vert="horz" lIns="93835" tIns="46917" rIns="93835" bIns="46917" rtlCol="0" anchor="b"/>
          <a:lstStyle>
            <a:lvl1pPr algn="l" fontAlgn="auto">
              <a:spcBef>
                <a:spcPts val="0"/>
              </a:spcBef>
              <a:spcAft>
                <a:spcPts val="0"/>
              </a:spcAft>
              <a:defRPr sz="1300">
                <a:latin typeface="+mn-lt"/>
              </a:defRPr>
            </a:lvl1pPr>
          </a:lstStyle>
          <a:p>
            <a:pPr>
              <a:defRPr/>
            </a:pPr>
            <a:endParaRPr lang="es-ES"/>
          </a:p>
        </p:txBody>
      </p:sp>
      <p:sp>
        <p:nvSpPr>
          <p:cNvPr id="7" name="6 Marcador de número de diapositiva"/>
          <p:cNvSpPr>
            <a:spLocks noGrp="1"/>
          </p:cNvSpPr>
          <p:nvPr>
            <p:ph type="sldNum" sz="quarter" idx="5"/>
          </p:nvPr>
        </p:nvSpPr>
        <p:spPr>
          <a:xfrm>
            <a:off x="3776967" y="9263693"/>
            <a:ext cx="2890598" cy="488371"/>
          </a:xfrm>
          <a:prstGeom prst="rect">
            <a:avLst/>
          </a:prstGeom>
        </p:spPr>
        <p:txBody>
          <a:bodyPr vert="horz" lIns="93835" tIns="46917" rIns="93835" bIns="46917" rtlCol="0" anchor="b"/>
          <a:lstStyle>
            <a:lvl1pPr algn="r" fontAlgn="auto">
              <a:spcBef>
                <a:spcPts val="0"/>
              </a:spcBef>
              <a:spcAft>
                <a:spcPts val="0"/>
              </a:spcAft>
              <a:defRPr sz="1300">
                <a:latin typeface="+mn-lt"/>
              </a:defRPr>
            </a:lvl1pPr>
          </a:lstStyle>
          <a:p>
            <a:pPr>
              <a:defRPr/>
            </a:pPr>
            <a:fld id="{6B00721D-C66C-4AB6-AC07-76E911CC861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TextEdit="1"/>
          </p:cNvSpPr>
          <p:nvPr>
            <p:ph type="sldImg"/>
          </p:nvPr>
        </p:nvSpPr>
        <p:spPr bwMode="auto">
          <a:xfrm>
            <a:off x="896938" y="730250"/>
            <a:ext cx="4876800" cy="3657600"/>
          </a:xfrm>
          <a:noFill/>
          <a:ln>
            <a:solidFill>
              <a:srgbClr val="000000"/>
            </a:solidFill>
            <a:miter lim="800000"/>
            <a:headEnd/>
            <a:tailEnd/>
          </a:ln>
        </p:spPr>
      </p:sp>
      <p:sp>
        <p:nvSpPr>
          <p:cNvPr id="172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txBox="1">
            <a:spLocks noGrp="1" noChangeArrowheads="1"/>
          </p:cNvSpPr>
          <p:nvPr/>
        </p:nvSpPr>
        <p:spPr bwMode="auto">
          <a:xfrm>
            <a:off x="3776967" y="9263693"/>
            <a:ext cx="2890598" cy="488371"/>
          </a:xfrm>
          <a:prstGeom prst="rect">
            <a:avLst/>
          </a:prstGeom>
          <a:noFill/>
          <a:ln w="9525">
            <a:noFill/>
            <a:miter lim="800000"/>
            <a:headEnd/>
            <a:tailEnd/>
          </a:ln>
        </p:spPr>
        <p:txBody>
          <a:bodyPr lIns="93835" tIns="46917" rIns="93835" bIns="46917" anchor="b"/>
          <a:lstStyle/>
          <a:p>
            <a:pPr algn="r"/>
            <a:fld id="{077D9793-3622-4734-BB7C-96742C6E4CD9}" type="slidenum">
              <a:rPr lang="es-ES" sz="1300"/>
              <a:pPr algn="r"/>
              <a:t>21</a:t>
            </a:fld>
            <a:endParaRPr lang="es-ES" sz="1300" dirty="0"/>
          </a:p>
        </p:txBody>
      </p:sp>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TextEdit="1"/>
          </p:cNvSpPr>
          <p:nvPr>
            <p:ph type="sldImg"/>
          </p:nvPr>
        </p:nvSpPr>
        <p:spPr bwMode="auto">
          <a:xfrm>
            <a:off x="896938" y="730250"/>
            <a:ext cx="4876800" cy="3657600"/>
          </a:xfrm>
          <a:noFill/>
          <a:ln>
            <a:solidFill>
              <a:srgbClr val="000000"/>
            </a:solidFill>
            <a:miter lim="800000"/>
            <a:headEnd/>
            <a:tailEnd/>
          </a:ln>
        </p:spPr>
      </p:sp>
      <p:sp>
        <p:nvSpPr>
          <p:cNvPr id="195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778424" y="9265376"/>
            <a:ext cx="2889108" cy="486666"/>
          </a:xfrm>
          <a:prstGeom prst="rect">
            <a:avLst/>
          </a:prstGeom>
          <a:noFill/>
          <a:ln w="9525">
            <a:noFill/>
            <a:miter lim="800000"/>
            <a:headEnd/>
            <a:tailEnd/>
          </a:ln>
        </p:spPr>
        <p:txBody>
          <a:bodyPr lIns="91399" tIns="45699" rIns="91399" bIns="45699" anchor="b"/>
          <a:lstStyle/>
          <a:p>
            <a:pPr algn="r"/>
            <a:fld id="{6A5796D6-2560-4FB2-BDA0-F61233D60DEC}" type="slidenum">
              <a:rPr lang="es-ES" sz="1200"/>
              <a:pPr algn="r"/>
              <a:t>4</a:t>
            </a:fld>
            <a:endParaRPr lang="es-ES" sz="1200" dirty="0"/>
          </a:p>
        </p:txBody>
      </p:sp>
      <p:sp>
        <p:nvSpPr>
          <p:cNvPr id="107523" name="Rectangle 2"/>
          <p:cNvSpPr>
            <a:spLocks noGrp="1" noRot="1" noChangeAspect="1" noChangeArrowheads="1" noTextEdit="1"/>
          </p:cNvSpPr>
          <p:nvPr>
            <p:ph type="sldImg"/>
          </p:nvPr>
        </p:nvSpPr>
        <p:spPr>
          <a:xfrm>
            <a:off x="896938" y="730250"/>
            <a:ext cx="4876800" cy="3659188"/>
          </a:xfrm>
          <a:ln/>
        </p:spPr>
      </p:sp>
      <p:sp>
        <p:nvSpPr>
          <p:cNvPr id="107524" name="Rectangle 3"/>
          <p:cNvSpPr>
            <a:spLocks noGrp="1" noChangeArrowheads="1"/>
          </p:cNvSpPr>
          <p:nvPr>
            <p:ph type="body" idx="1"/>
          </p:nvPr>
        </p:nvSpPr>
        <p:spPr>
          <a:xfrm>
            <a:off x="889317" y="4635809"/>
            <a:ext cx="4890457" cy="4389353"/>
          </a:xfrm>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889319" y="4635808"/>
            <a:ext cx="4890457" cy="4387795"/>
          </a:xfrm>
          <a:noFill/>
          <a:ln/>
        </p:spPr>
        <p:txBody>
          <a:bodyP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889319" y="4635808"/>
            <a:ext cx="4890457" cy="4387795"/>
          </a:xfrm>
          <a:noFill/>
          <a:ln/>
        </p:spPr>
        <p:txBody>
          <a:bodyP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TextEdit="1"/>
          </p:cNvSpPr>
          <p:nvPr>
            <p:ph type="sldImg"/>
          </p:nvPr>
        </p:nvSpPr>
        <p:spPr bwMode="auto">
          <a:xfrm>
            <a:off x="896938" y="730250"/>
            <a:ext cx="4876800" cy="3657600"/>
          </a:xfrm>
          <a:noFill/>
          <a:ln>
            <a:solidFill>
              <a:srgbClr val="000000"/>
            </a:solidFill>
            <a:miter lim="800000"/>
            <a:headEnd/>
            <a:tailEnd/>
          </a:ln>
        </p:spPr>
      </p:sp>
      <p:sp>
        <p:nvSpPr>
          <p:cNvPr id="176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TextEdit="1"/>
          </p:cNvSpPr>
          <p:nvPr>
            <p:ph type="sldImg"/>
          </p:nvPr>
        </p:nvSpPr>
        <p:spPr bwMode="auto">
          <a:xfrm>
            <a:off x="896938" y="730250"/>
            <a:ext cx="4876800" cy="3657600"/>
          </a:xfrm>
          <a:noFill/>
          <a:ln>
            <a:solidFill>
              <a:srgbClr val="000000"/>
            </a:solidFill>
            <a:miter lim="800000"/>
            <a:headEnd/>
            <a:tailEnd/>
          </a:ln>
        </p:spPr>
      </p:sp>
      <p:sp>
        <p:nvSpPr>
          <p:cNvPr id="178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TextEdit="1"/>
          </p:cNvSpPr>
          <p:nvPr>
            <p:ph type="sldImg"/>
          </p:nvPr>
        </p:nvSpPr>
        <p:spPr bwMode="auto">
          <a:xfrm>
            <a:off x="896938" y="730250"/>
            <a:ext cx="4876800" cy="3657600"/>
          </a:xfrm>
          <a:noFill/>
          <a:ln>
            <a:solidFill>
              <a:srgbClr val="000000"/>
            </a:solidFill>
            <a:miter lim="800000"/>
            <a:headEnd/>
            <a:tailEnd/>
          </a:ln>
        </p:spPr>
      </p:sp>
      <p:sp>
        <p:nvSpPr>
          <p:cNvPr id="180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TextEdit="1"/>
          </p:cNvSpPr>
          <p:nvPr>
            <p:ph type="sldImg"/>
          </p:nvPr>
        </p:nvSpPr>
        <p:spPr bwMode="auto">
          <a:noFill/>
          <a:ln>
            <a:solidFill>
              <a:srgbClr val="000000"/>
            </a:solidFill>
            <a:miter lim="800000"/>
            <a:headEnd/>
            <a:tailEnd/>
          </a:ln>
        </p:spPr>
      </p:sp>
      <p:sp>
        <p:nvSpPr>
          <p:cNvPr id="185346"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776967" y="9263693"/>
            <a:ext cx="2890598" cy="488371"/>
          </a:xfrm>
          <a:prstGeom prst="rect">
            <a:avLst/>
          </a:prstGeom>
          <a:noFill/>
          <a:ln w="9525">
            <a:noFill/>
            <a:miter lim="800000"/>
            <a:headEnd/>
            <a:tailEnd/>
          </a:ln>
        </p:spPr>
        <p:txBody>
          <a:bodyPr lIns="93835" tIns="46917" rIns="93835" bIns="46917" anchor="b"/>
          <a:lstStyle/>
          <a:p>
            <a:pPr algn="r"/>
            <a:fld id="{EB3BC1AA-4319-46E2-A7CD-C2454133331D}" type="slidenum">
              <a:rPr lang="es-ES" sz="1300"/>
              <a:pPr algn="r"/>
              <a:t>20</a:t>
            </a:fld>
            <a:endParaRPr lang="es-ES" sz="1300" dirty="0"/>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1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9D58A62-6A94-4EA5-8734-21E5020DB9BB}" type="datetimeFigureOut">
              <a:rPr lang="es-ES"/>
              <a:pPr>
                <a:defRPr/>
              </a:pPr>
              <a:t>17/02/2013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E234A12-4448-4129-B2FA-6F337D395995}" type="slidenum">
              <a:rPr lang="es-ES"/>
              <a:pPr>
                <a:defRPr/>
              </a:pPr>
              <a:t>‹Nº›</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A7E85A7-0311-4D1B-898D-FC24361D0E3D}"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90DF7BA1-D458-440C-968B-609959E5A2EA}"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C567A80D-636C-411A-BB19-5C52D57DEC5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0F3F6B2A-A134-44B2-9F08-72010D4A2842}"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4B49853B-079F-4025-9B3A-BA03E094A199}"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B04F4183-7AF7-4007-B1E6-5AEBEA8B6CC9}"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2B0F5C82-4B48-4EEE-86B6-AAE3FB201571}"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49EC6CC-DDEC-44E2-9904-7546B18F7860}"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997CE408-6548-4732-9189-2B09B6A8CC7C}"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B52B6A95-6547-4840-9151-BC8B04761E76}"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16DF669-33AB-4E85-BB37-67A0595A64DF}"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09EAFF3-8B9C-450D-8413-B25AE1A8C62F}" type="slidenum">
              <a:rPr lang="es-ES"/>
              <a:pPr>
                <a:defRPr/>
              </a:pPr>
              <a:t>‹Nº›</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2EF5E9F8-9092-4C59-A8E8-EF9DDFCB9B1D}" type="slidenum">
              <a:rPr lang="es-ES"/>
              <a:pPr>
                <a:defRPr/>
              </a:pPr>
              <a:t>‹Nº›</a:t>
            </a:fld>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4F581F8F-5A52-43FF-9043-EA93467D1EA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2EC54ACA-F3FC-480C-ACE0-34D108EB3B35}"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CFE8198-1182-485C-A795-53ACE6B111E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0736F532-5A57-43B8-9AFD-541293E529EC}"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F0142B6F-DF7A-4BC8-A918-549B06410698}"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E6D02658-761F-4C51-8DDF-061C8F8ABFEB}"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B6760AC7-5DFC-4C5A-B253-44167C309AA0}"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9B870D68-8977-4E78-A48B-2B761FD2FD01}"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2CF7A99C-2562-45C9-95DB-F6912D18617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E91E4C6-9BEB-42C0-B704-F508B2A14CBF}"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3D72F61-72DA-44E7-9058-4FC5B70F0A24}" type="slidenum">
              <a:rPr lang="es-ES"/>
              <a:pPr>
                <a:defRPr/>
              </a:pPr>
              <a:t>‹Nº›</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B24C1265-D605-446C-A073-BFB22EA5FB2E}" type="slidenum">
              <a:rPr lang="es-ES"/>
              <a:pPr>
                <a:defRPr/>
              </a:pPr>
              <a:t>‹Nº›</a:t>
            </a:fld>
            <a:endParaRPr lang="es-E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0838A00A-F3AE-4856-8357-37746B75608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872714E-651B-42EA-9051-87F84B415F1D}"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728A0EC-3006-470C-822F-956C87C1AB68}"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83C38941-BA1D-415A-A084-BB0F963DF42A}"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1E292303-3702-483C-967F-CB62157A3183}"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4514C9D7-76DD-4B6E-B54E-8649CB3EEFE2}"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D539EADD-CCA4-4077-8CE7-33B430954C58}"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FEB061B-3289-4722-9D35-6F7D3DA9EA45}"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AD67700-CC02-4542-8EA4-881473541AE3}"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BB3228A-BB98-4826-BA1E-F8A21FD72CA5}" type="slidenum">
              <a:rPr lang="es-ES"/>
              <a:pPr>
                <a:defRPr/>
              </a:pPr>
              <a:t>‹Nº›</a:t>
            </a:fld>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47C1FCEA-9A0C-4C56-A6F1-49F436FEE92F}"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81FF8792-E588-4357-867F-29346457DC18}"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5165A58-CE4E-4B8D-97D4-8CEBD685FB8E}"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44FBACF-7319-49B6-BD7E-A6D111E0C91B}" type="slidenum">
              <a:rPr lang="es-ES"/>
              <a:pPr>
                <a:defRPr/>
              </a:pPr>
              <a:t>‹Nº›</a:t>
            </a:fld>
            <a:endParaRPr lang="es-E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CBC5389-C165-434F-8B39-4F5C65041B8A}"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2B31170-00AE-423B-A204-A6D96EBC519B}" type="slidenum">
              <a:rPr lang="es-ES"/>
              <a:pPr>
                <a:defRPr/>
              </a:pPr>
              <a:t>‹Nº›</a:t>
            </a:fld>
            <a:endParaRPr lang="es-E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34A087D-EB08-475A-AC0A-316E10769473}"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BADF219-EE00-4994-A412-DB303A8CD695}" type="slidenum">
              <a:rPr lang="es-ES"/>
              <a:pPr>
                <a:defRPr/>
              </a:pPr>
              <a:t>‹Nº›</a:t>
            </a:fld>
            <a:endParaRPr lang="es-E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6977BC-E275-49EB-AFC4-FCA3EC45C371}"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EF90D52-FAD1-49AC-8143-218055CF2BFB}" type="slidenum">
              <a:rPr lang="es-ES"/>
              <a:pPr>
                <a:defRPr/>
              </a:pPr>
              <a:t>‹Nº›</a:t>
            </a:fld>
            <a:endParaRPr lang="es-E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E1FD886-8999-4E26-9550-BC94966D42FD}" type="datetimeFigureOut">
              <a:rPr lang="es-ES"/>
              <a:pPr>
                <a:defRPr/>
              </a:pPr>
              <a:t>17/02/2013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4D7E308-B920-4163-94C9-15E492C64B4F}" type="slidenum">
              <a:rPr lang="es-ES"/>
              <a:pPr>
                <a:defRPr/>
              </a:pPr>
              <a:t>‹Nº›</a:t>
            </a:fld>
            <a:endParaRPr lang="es-E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CDADEAB-0A29-44F1-819D-87AC875B46A0}"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8695033-DA74-4FC5-AE9B-C1FC75A778F5}" type="slidenum">
              <a:rPr lang="es-ES"/>
              <a:pPr>
                <a:defRPr/>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2F7F9F1-9A1C-4FCC-86B2-115756600268}" type="datetimeFigureOut">
              <a:rPr lang="es-ES"/>
              <a:pPr>
                <a:defRPr/>
              </a:pPr>
              <a:t>17/02/2013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E62358D-E223-4DED-A116-A778604E39FF}" type="slidenum">
              <a:rPr lang="es-ES"/>
              <a:pPr>
                <a:defRPr/>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85E8D68-65D3-4F89-BF83-1F8992B1E85D}"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DAC86A0-7D95-4D1D-BBC2-1A4B3AEB9F5F}"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EF09815-CE1C-4283-B062-DA9E8B393064}"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580D115-B690-45AF-B4C6-7FB826925334}" type="slidenum">
              <a:rPr lang="es-ES"/>
              <a:pPr>
                <a:defRPr/>
              </a:pPr>
              <a:t>‹Nº›</a:t>
            </a:fld>
            <a:endParaRPr lang="es-E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FDA6BB-7174-4B22-A3C2-B075BB585FDA}"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63180D1-8697-410E-9672-825738FD641A}" type="slidenum">
              <a:rPr lang="es-ES"/>
              <a:pPr>
                <a:defRPr/>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BDFF2F0-B2E1-44AB-A272-A17D0AD2EF1E}"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8BEE13D-C420-4A47-90E2-85ED6747809B}" type="slidenum">
              <a:rPr lang="es-ES"/>
              <a:pPr>
                <a:defRPr/>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8C28E39-D5F1-490B-A6E5-3950E9D3AF37}"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F9CB665-A67B-4C78-8872-3B85C9D39CC1}" type="slidenum">
              <a:rPr lang="es-ES"/>
              <a:pPr>
                <a:defRPr/>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3110E3FC-C1EA-4D89-A463-B1E0B2EE1667}" type="slidenum">
              <a:rPr lang="es-ES"/>
              <a:pPr>
                <a:defRPr/>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662D0A02-0547-4B7D-A92B-C65B055F070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35DBA1F1-08E4-464C-9DD5-967B8109310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36E8241-43B4-42F9-A081-24E2834118F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86E2C4F0-24EE-4C0C-8E6D-D282CEF6EA60}"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BCAE6F05-5000-434A-9ED3-9A1CD344F940}"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13D7C46F-A425-45B6-A064-21A36E0F580E}"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ido">
    <p:spTree>
      <p:nvGrpSpPr>
        <p:cNvPr id="1" name=""/>
        <p:cNvGrpSpPr/>
        <p:nvPr/>
      </p:nvGrpSpPr>
      <p:grpSpPr>
        <a:xfrm>
          <a:off x="0" y="0"/>
          <a:ext cx="0" cy="0"/>
          <a:chOff x="0" y="0"/>
          <a:chExt cx="0" cy="0"/>
        </a:xfrm>
      </p:grpSpPr>
      <p:sp>
        <p:nvSpPr>
          <p:cNvPr id="2" name="2 Marcador de fecha"/>
          <p:cNvSpPr>
            <a:spLocks noGrp="1"/>
          </p:cNvSpPr>
          <p:nvPr>
            <p:ph type="dt" sz="half" idx="10"/>
          </p:nvPr>
        </p:nvSpPr>
        <p:spPr>
          <a:xfrm>
            <a:off x="457200" y="6245225"/>
            <a:ext cx="2133600" cy="476250"/>
          </a:xfrm>
        </p:spPr>
        <p:txBody>
          <a:bodyPr/>
          <a:lstStyle>
            <a:lvl1pPr>
              <a:defRPr sz="1200">
                <a:solidFill>
                  <a:schemeClr val="tx1">
                    <a:tint val="75000"/>
                  </a:schemeClr>
                </a:solidFill>
                <a:latin typeface="Arial" charset="0"/>
              </a:defRPr>
            </a:lvl1pPr>
          </a:lstStyle>
          <a:p>
            <a:pPr>
              <a:defRPr/>
            </a:pPr>
            <a:endParaRPr lang="es-ES"/>
          </a:p>
        </p:txBody>
      </p:sp>
      <p:sp>
        <p:nvSpPr>
          <p:cNvPr id="3" name="3 Marcador de pie de página"/>
          <p:cNvSpPr>
            <a:spLocks noGrp="1"/>
          </p:cNvSpPr>
          <p:nvPr>
            <p:ph type="ftr" sz="quarter" idx="11"/>
          </p:nvPr>
        </p:nvSpPr>
        <p:spPr>
          <a:xfrm>
            <a:off x="3124200" y="6245225"/>
            <a:ext cx="2895600" cy="476250"/>
          </a:xfrm>
        </p:spPr>
        <p:txBody>
          <a:bodyPr/>
          <a:lstStyle>
            <a:lvl1pPr algn="ctr">
              <a:defRPr sz="1200">
                <a:solidFill>
                  <a:schemeClr val="tx1">
                    <a:tint val="75000"/>
                  </a:schemeClr>
                </a:solidFill>
                <a:latin typeface="Arial" charset="0"/>
              </a:defRPr>
            </a:lvl1pPr>
          </a:lstStyle>
          <a:p>
            <a:pPr>
              <a:defRPr/>
            </a:pPr>
            <a:endParaRPr lang="es-ES"/>
          </a:p>
        </p:txBody>
      </p:sp>
      <p:sp>
        <p:nvSpPr>
          <p:cNvPr id="4" name="4 Marcador de número de diapositiva"/>
          <p:cNvSpPr>
            <a:spLocks noGrp="1"/>
          </p:cNvSpPr>
          <p:nvPr>
            <p:ph type="sldNum" sz="quarter" idx="12"/>
          </p:nvPr>
        </p:nvSpPr>
        <p:spPr>
          <a:xfrm>
            <a:off x="6553200" y="6245225"/>
            <a:ext cx="2133600" cy="476250"/>
          </a:xfrm>
        </p:spPr>
        <p:txBody>
          <a:bodyPr/>
          <a:lstStyle>
            <a:lvl1pPr algn="r">
              <a:defRPr sz="1200">
                <a:solidFill>
                  <a:schemeClr val="tx1">
                    <a:tint val="75000"/>
                  </a:schemeClr>
                </a:solidFill>
                <a:latin typeface="Arial" charset="0"/>
              </a:defRPr>
            </a:lvl1pPr>
          </a:lstStyle>
          <a:p>
            <a:pPr>
              <a:defRPr/>
            </a:pPr>
            <a:fld id="{B62A43E7-4B2D-4EB9-AF0E-CCD24E213ACB}" type="slidenum">
              <a:rPr lang="es-ES"/>
              <a:pPr>
                <a:defRPr/>
              </a:pPr>
              <a:t>‹Nº›</a:t>
            </a:fld>
            <a:endParaRPr lang="es-E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18B97D3-49F0-4039-BE96-A95035FD44D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5E824305-B9FE-4007-B08C-6FF2E000964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B85DA2C-50EA-45E3-89CD-941FFFEAEFE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699B450F-FBB6-4B15-9226-6FC123257182}"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75BB5FF-F0B7-4814-B6B5-133F570CEA09}"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A6BE32C-0165-4A40-939F-1972AAD5DE3A}"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Contenido">
    <p:spTree>
      <p:nvGrpSpPr>
        <p:cNvPr id="1" name=""/>
        <p:cNvGrpSpPr/>
        <p:nvPr/>
      </p:nvGrpSpPr>
      <p:grpSpPr>
        <a:xfrm>
          <a:off x="0" y="0"/>
          <a:ext cx="0" cy="0"/>
          <a:chOff x="0" y="0"/>
          <a:chExt cx="0" cy="0"/>
        </a:xfrm>
      </p:grpSpPr>
      <p:sp>
        <p:nvSpPr>
          <p:cNvPr id="2" name="2 Marcador de fecha"/>
          <p:cNvSpPr>
            <a:spLocks noGrp="1"/>
          </p:cNvSpPr>
          <p:nvPr>
            <p:ph type="dt" sz="half" idx="10"/>
          </p:nvPr>
        </p:nvSpPr>
        <p:spPr>
          <a:xfrm>
            <a:off x="457200" y="6245225"/>
            <a:ext cx="2133600" cy="476250"/>
          </a:xfrm>
        </p:spPr>
        <p:txBody>
          <a:bodyPr/>
          <a:lstStyle>
            <a:lvl1pPr>
              <a:defRPr sz="1200">
                <a:solidFill>
                  <a:schemeClr val="tx1">
                    <a:tint val="75000"/>
                  </a:schemeClr>
                </a:solidFill>
                <a:latin typeface="Arial" charset="0"/>
              </a:defRPr>
            </a:lvl1pPr>
          </a:lstStyle>
          <a:p>
            <a:pPr>
              <a:defRPr/>
            </a:pPr>
            <a:endParaRPr lang="es-ES"/>
          </a:p>
        </p:txBody>
      </p:sp>
      <p:sp>
        <p:nvSpPr>
          <p:cNvPr id="3" name="3 Marcador de pie de página"/>
          <p:cNvSpPr>
            <a:spLocks noGrp="1"/>
          </p:cNvSpPr>
          <p:nvPr>
            <p:ph type="ftr" sz="quarter" idx="11"/>
          </p:nvPr>
        </p:nvSpPr>
        <p:spPr>
          <a:xfrm>
            <a:off x="3124200" y="6245225"/>
            <a:ext cx="2895600" cy="476250"/>
          </a:xfrm>
        </p:spPr>
        <p:txBody>
          <a:bodyPr/>
          <a:lstStyle>
            <a:lvl1pPr algn="ctr">
              <a:defRPr sz="1200">
                <a:solidFill>
                  <a:schemeClr val="tx1">
                    <a:tint val="75000"/>
                  </a:schemeClr>
                </a:solidFill>
                <a:latin typeface="Arial" charset="0"/>
              </a:defRPr>
            </a:lvl1pPr>
          </a:lstStyle>
          <a:p>
            <a:pPr>
              <a:defRPr/>
            </a:pPr>
            <a:endParaRPr lang="es-ES"/>
          </a:p>
        </p:txBody>
      </p:sp>
      <p:sp>
        <p:nvSpPr>
          <p:cNvPr id="4" name="4 Marcador de número de diapositiva"/>
          <p:cNvSpPr>
            <a:spLocks noGrp="1"/>
          </p:cNvSpPr>
          <p:nvPr>
            <p:ph type="sldNum" sz="quarter" idx="12"/>
          </p:nvPr>
        </p:nvSpPr>
        <p:spPr>
          <a:xfrm>
            <a:off x="6553200" y="6245225"/>
            <a:ext cx="2133600" cy="476250"/>
          </a:xfrm>
        </p:spPr>
        <p:txBody>
          <a:bodyPr/>
          <a:lstStyle>
            <a:lvl1pPr algn="r">
              <a:defRPr sz="1200">
                <a:solidFill>
                  <a:schemeClr val="tx1">
                    <a:tint val="75000"/>
                  </a:schemeClr>
                </a:solidFill>
                <a:latin typeface="Arial" charset="0"/>
              </a:defRPr>
            </a:lvl1pPr>
          </a:lstStyle>
          <a:p>
            <a:pPr>
              <a:defRPr/>
            </a:pPr>
            <a:fld id="{9400C593-D540-43C1-BD80-BEE7B815DCE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ontenido">
    <p:spTree>
      <p:nvGrpSpPr>
        <p:cNvPr id="1" name=""/>
        <p:cNvGrpSpPr/>
        <p:nvPr/>
      </p:nvGrpSpPr>
      <p:grpSpPr>
        <a:xfrm>
          <a:off x="0" y="0"/>
          <a:ext cx="0" cy="0"/>
          <a:chOff x="0" y="0"/>
          <a:chExt cx="0" cy="0"/>
        </a:xfrm>
      </p:grpSpPr>
      <p:sp>
        <p:nvSpPr>
          <p:cNvPr id="2" name="2 Marcador de fecha"/>
          <p:cNvSpPr>
            <a:spLocks noGrp="1"/>
          </p:cNvSpPr>
          <p:nvPr>
            <p:ph type="dt" sz="half" idx="10"/>
          </p:nvPr>
        </p:nvSpPr>
        <p:spPr>
          <a:xfrm>
            <a:off x="457200" y="6245225"/>
            <a:ext cx="2133600" cy="476250"/>
          </a:xfrm>
          <a:prstGeom prst="rect">
            <a:avLst/>
          </a:prstGeom>
        </p:spPr>
        <p:txBody>
          <a:bodyPr vert="horz" lIns="91440" tIns="45720" rIns="91440" bIns="45720" rtlCol="0" anchor="ctr"/>
          <a:lstStyle>
            <a:lvl1pPr>
              <a:defRPr sz="1200">
                <a:solidFill>
                  <a:schemeClr val="tx1">
                    <a:tint val="75000"/>
                  </a:schemeClr>
                </a:solidFill>
                <a:latin typeface="Arial" charset="0"/>
              </a:defRPr>
            </a:lvl1pPr>
          </a:lstStyle>
          <a:p>
            <a:pPr>
              <a:defRPr/>
            </a:pPr>
            <a:endParaRPr lang="es-ES"/>
          </a:p>
        </p:txBody>
      </p:sp>
      <p:sp>
        <p:nvSpPr>
          <p:cNvPr id="3" name="3 Marcador de pie de página"/>
          <p:cNvSpPr>
            <a:spLocks noGrp="1"/>
          </p:cNvSpPr>
          <p:nvPr>
            <p:ph type="ftr" sz="quarter" idx="11"/>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4" name="4 Marcador de número de diapositiva"/>
          <p:cNvSpPr>
            <a:spLocks noGrp="1"/>
          </p:cNvSpPr>
          <p:nvPr>
            <p:ph type="sldNum" sz="quarter" idx="12"/>
          </p:nvPr>
        </p:nvSpPr>
        <p:spPr>
          <a:xfrm>
            <a:off x="6553200" y="6245225"/>
            <a:ext cx="2133600" cy="476250"/>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FCB4657-A3B6-4245-82EC-AA68CFE1310A}"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Contenido">
    <p:spTree>
      <p:nvGrpSpPr>
        <p:cNvPr id="1" name=""/>
        <p:cNvGrpSpPr/>
        <p:nvPr/>
      </p:nvGrpSpPr>
      <p:grpSpPr>
        <a:xfrm>
          <a:off x="0" y="0"/>
          <a:ext cx="0" cy="0"/>
          <a:chOff x="0" y="0"/>
          <a:chExt cx="0" cy="0"/>
        </a:xfrm>
      </p:grpSpPr>
      <p:sp>
        <p:nvSpPr>
          <p:cNvPr id="2" name="2 Marcador de fecha"/>
          <p:cNvSpPr>
            <a:spLocks noGrp="1"/>
          </p:cNvSpPr>
          <p:nvPr>
            <p:ph type="dt" sz="half" idx="10"/>
          </p:nvPr>
        </p:nvSpPr>
        <p:spPr>
          <a:xfrm>
            <a:off x="457200" y="6245225"/>
            <a:ext cx="2133600" cy="476250"/>
          </a:xfrm>
          <a:prstGeom prst="rect">
            <a:avLst/>
          </a:prstGeom>
        </p:spPr>
        <p:txBody>
          <a:bodyPr vert="horz" lIns="91440" tIns="45720" rIns="91440" bIns="45720" rtlCol="0" anchor="ctr"/>
          <a:lstStyle>
            <a:lvl1pPr>
              <a:defRPr sz="1200">
                <a:solidFill>
                  <a:schemeClr val="tx1">
                    <a:tint val="75000"/>
                  </a:schemeClr>
                </a:solidFill>
                <a:latin typeface="Arial" charset="0"/>
              </a:defRPr>
            </a:lvl1pPr>
          </a:lstStyle>
          <a:p>
            <a:pPr>
              <a:defRPr/>
            </a:pPr>
            <a:endParaRPr lang="es-ES"/>
          </a:p>
        </p:txBody>
      </p:sp>
      <p:sp>
        <p:nvSpPr>
          <p:cNvPr id="3" name="3 Marcador de pie de página"/>
          <p:cNvSpPr>
            <a:spLocks noGrp="1"/>
          </p:cNvSpPr>
          <p:nvPr>
            <p:ph type="ftr" sz="quarter" idx="11"/>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4" name="4 Marcador de número de diapositiva"/>
          <p:cNvSpPr>
            <a:spLocks noGrp="1"/>
          </p:cNvSpPr>
          <p:nvPr>
            <p:ph type="sldNum" sz="quarter" idx="12"/>
          </p:nvPr>
        </p:nvSpPr>
        <p:spPr>
          <a:xfrm>
            <a:off x="6553200" y="6245225"/>
            <a:ext cx="2133600" cy="476250"/>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D28B1AE0-A435-473C-8ED8-A1928E0C665B}"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32574A5-006F-4D45-9578-E423D28986E0}"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0AA111F-DF01-4E3B-80AF-053AC20E47BC}"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91B4A10-0587-407E-8761-4C99F7AC8383}"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0BCC72-82F0-48CA-95D0-6BD5CA61C2F6}"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F756537-DB80-461B-B250-82FD58F3712D}"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795B15C-4804-4290-850A-DEC074F14176}"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97D60F5-9E84-4E00-AAA1-25F3788C262F}"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62D304-1C00-44D9-AEE5-AE5B6951133B}"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781989E-A6FC-4449-99C3-B6122D472414}"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67A9342-FFFC-44F6-BECB-D1F8C7062C4C}"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30A02F4-4CDE-4A1A-97FB-74557CD0DB83}" type="datetimeFigureOut">
              <a:rPr lang="es-ES"/>
              <a:pPr>
                <a:defRPr/>
              </a:pPr>
              <a:t>17/02/2013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4D8CF49-75E9-4F39-88FF-32ECA392260B}"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80BA339-7BF9-401B-A7EC-87A1F83D5AA4}"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149BEC6-8B85-4D2D-A8E4-4B91D5C1322E}"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0F88E81-718E-4E38-A8CA-54387CD7851A}" type="datetimeFigureOut">
              <a:rPr lang="es-ES"/>
              <a:pPr>
                <a:defRPr/>
              </a:pPr>
              <a:t>17/02/2013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2756A9F-3C75-4870-869E-5EE96DDE0021}"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BE3DE2F-711E-46B1-BE4D-70EC848226A7}"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7ED6DD1-57E2-4E03-BEB1-EC12E28DBEC1}"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EA3D823-B631-4541-BB4F-F9A4B6400F83}"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0165940-ED01-4A41-AEA9-3B2827B0A659}"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0CE8A5D-71B6-4F3E-B1DB-5740B33CAD33}"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AEC7258-11C1-4EE3-BB57-D2F5456378E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826CFCDE-1213-4E73-9D1B-13DA98F94641}"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4890D9A-49FD-4691-9453-2CB4F62ED211}"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8AAB114-C927-4832-A63B-4BC6CAF56ED2}"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6DF74A0-8F53-43CF-9AD6-C63E81EF5F3A}"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0A196351-D101-42AD-8E52-ECD5E1EB7F24}"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7E3A15F3-C49C-4AD9-8D22-BAD4AC3266DA}"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5C32C20B-ABB7-4233-85CC-424CE94DABF3}"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7D1F83D-9119-41C9-9A95-0CE4FFBAC703}"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58ED586F-1139-40FF-9EA2-E05DA8A52248}"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8D1DAF36-E834-4776-B747-2ED8C1FDE29B}"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91E58965-7BC1-44CD-9FFD-448ADF0D572D}"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D06E02F9-76A8-45F1-98D6-3FF8F9575A31}"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94465E90-1A61-4ADC-A868-0B0792D83395}"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5EE4AC3-1642-4E00-A161-F228FE819374}"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132CF35-A6AD-490A-B5ED-EF8D897E338F}"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C1AD6C1D-DEBD-481F-A34A-356C35A0674C}"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135B1B8-3E5B-4D4E-BA42-A57B1EEB4192}"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2708B672-DC24-466D-9FCE-34B15609F024}"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3661ADE9-0639-4D48-905B-EAB12B618EAA}"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1AA436F7-AE9F-4C89-90B5-EDB6D1E06E8C}" type="slidenum">
              <a:rPr lang="es-ES"/>
              <a:pPr>
                <a:defRPr/>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DD556615-50CE-490D-8717-5DECFBB4327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EA023347-A744-47AA-95EE-DEF7CD98BC8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E11BCE3A-D50E-4693-B7F4-1051F88413EB}"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63F1D354-DBCE-435E-9346-F87C085B72AB}"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04F4026A-3BDE-443B-ADAB-244CB641ED51}"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2BB36986-32C0-4F7D-A1FA-2243A8858BFF}"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CAB7EC5B-1AB4-4C28-AE64-BCA7B36B892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84B3F30-0A50-4F78-845E-0BACD25DB0DF}"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B0EB5C3E-DCC7-453E-A041-94D1D922A07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43E695FE-528E-4732-AAF6-AF9446D91B2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0B2C499-ACE8-4EF7-9FF1-D787A8DEF45B}"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84DC067-D25B-40F9-99D6-677200A24534}" type="slidenum">
              <a:rPr lang="es-ES"/>
              <a:pPr>
                <a:defRPr/>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A8AB665-9746-4051-9B13-567714579A6B}"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0D30445-5B55-422F-8E87-A1FC81CC0F56}" type="slidenum">
              <a:rPr lang="es-ES"/>
              <a:pPr>
                <a:defRPr/>
              </a:pPr>
              <a:t>‹Nº›</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33DE450-6505-488C-874E-8D1DB4254D22}"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088C0D9-2A67-4257-A490-8EAE27222215}" type="slidenum">
              <a:rPr lang="es-ES"/>
              <a:pPr>
                <a:defRPr/>
              </a:pPr>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2829B94-4699-4894-8378-B3B3C615367C}"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D8E4541-0F53-4251-9174-D9BCA73BC3C3}" type="slidenum">
              <a:rPr lang="es-ES"/>
              <a:pPr>
                <a:defRPr/>
              </a:pPr>
              <a:t>‹Nº›</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BE19CB1-6BBE-459C-9E8A-63AA4B2C1FF5}" type="datetimeFigureOut">
              <a:rPr lang="es-ES"/>
              <a:pPr>
                <a:defRPr/>
              </a:pPr>
              <a:t>17/02/2013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711DFF9-BC8F-4E28-B7C4-6DF8D9BCB49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797315B-A4C2-4D27-9E77-8B8EB8A5259B}"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2380163-592D-4BEB-A540-BDC8DD2270CD}" type="slidenum">
              <a:rPr lang="es-ES"/>
              <a:pPr>
                <a:defRPr/>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4AC288A-7DBE-4DCB-BB98-EE877FE140FB}"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A0A64CF-1C98-4EC7-A1A3-0375CA89AB6E}" type="slidenum">
              <a:rPr lang="es-ES"/>
              <a:pPr>
                <a:defRPr/>
              </a:pPr>
              <a:t>‹Nº›</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39D00D9-0316-4987-915E-A6A823AD87F4}" type="datetimeFigureOut">
              <a:rPr lang="es-ES"/>
              <a:pPr>
                <a:defRPr/>
              </a:pPr>
              <a:t>17/02/2013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85D816D-6274-46D0-8364-5A9D0C62FBC7}" type="slidenum">
              <a:rPr lang="es-ES"/>
              <a:pPr>
                <a:defRPr/>
              </a:pPr>
              <a:t>‹Nº›</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B11786B-8674-4A7E-8BF4-100A95C1278B}"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7C0022A-DE29-4699-BBC7-EBB261096D52}" type="slidenum">
              <a:rPr lang="es-ES"/>
              <a:pPr>
                <a:defRPr/>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D414F36-7C20-4D3E-9BA3-45D9D296274B}"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403E0C5-16F0-415D-BF7B-F029D133C66E}" type="slidenum">
              <a:rPr lang="es-ES"/>
              <a:pPr>
                <a:defRPr/>
              </a:pPr>
              <a:t>‹Nº›</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C5DDD27-C01C-4F23-95F1-C2CD37DB513B}"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91E184-AF46-4065-BAC1-43DDCB460578}" type="slidenum">
              <a:rPr lang="es-ES"/>
              <a:pPr>
                <a:defRPr/>
              </a:pPr>
              <a:t>‹Nº›</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C9A3318-9E88-4321-84FA-D1D1A51292E4}" type="datetimeFigureOut">
              <a:rPr lang="es-ES"/>
              <a:pPr>
                <a:defRPr/>
              </a:pPr>
              <a:t>17/02/2013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5D44B47-4E27-4A4A-B7B6-A78554606F25}" type="slidenum">
              <a:rPr lang="es-ES"/>
              <a:pPr>
                <a:defRPr/>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655D1A98-F125-4D26-8E65-39BC1E2F341E}" type="slidenum">
              <a:rPr lang="es-ES"/>
              <a:pPr>
                <a:defRPr/>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C1A78A95-D304-40B8-BE5C-4DD03963DC7F}"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01441D27-E55E-4270-981D-FB5C8E1E7A4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F36243B4-6F6B-4204-B6D0-58BF2D77AB90}"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A197743-2B3C-405E-BE76-0BCC81CE6779}" type="datetimeFigureOut">
              <a:rPr lang="es-ES"/>
              <a:pPr>
                <a:defRPr/>
              </a:pPr>
              <a:t>17/02/2013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9FAE6FA-43F0-4708-B539-F237C687469B}" type="slidenum">
              <a:rPr lang="es-ES"/>
              <a:pPr>
                <a:defRPr/>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6D6F9F0F-0FA4-4BEE-AECE-4C0A845155BF}"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4C53EC3C-69A8-4BEC-BC15-D6585A7D1F5A}"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BD534D84-9DCB-4261-85D7-00AD853F88BA}"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B4A06BC9-13BF-4CF0-A144-9F98A5F8E3D4}"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66BA6ED9-9D66-49C2-A230-B979334492D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88E26467-9B95-4437-B9B8-55F8BF48FFA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EC0FA308-F143-4F88-87CA-52CAA44D2D99}"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E5E20421-C337-4D7C-A029-3406564A879B}" type="slidenum">
              <a:rPr lang="es-ES"/>
              <a:pPr>
                <a:defRPr/>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E27A00BD-B7D8-4D9C-B4E9-EE378327C0B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522C4CDC-EB8D-4580-B29A-0CA0C596720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164AEACF-03DF-47F9-982A-2F085D2E9528}" type="datetimeFigureOut">
              <a:rPr lang="es-ES"/>
              <a:pPr>
                <a:defRPr/>
              </a:pPr>
              <a:t>17/02/2013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C220FC34-BCE1-4D56-9A66-EDE3141A5983}" type="slidenum">
              <a:rPr lang="es-ES"/>
              <a:pPr>
                <a:defRPr/>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8769427-0FEC-4A3B-B511-3E17B934688C}"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095727B7-6ADA-4A57-8408-55FCB573041A}"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E727AC0C-ECF7-45EF-91E1-74F8998F0C80}"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2FFFAA08-9D9D-4786-9C54-1AA318DD4B84}"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F154A8F-8588-443D-8A31-4D246063483D}"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AB45957-33F0-4847-8890-9EB6930DAFE9}"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5CD34F40-9275-41CD-88D9-384CCEECBB0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AF89D65C-3C51-4CFC-8BA0-8F7968A76939}"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D8EB5D77-DECD-4720-A703-A0879B8A83F4}" type="slidenum">
              <a:rPr lang="es-ES"/>
              <a:pPr>
                <a:defRPr/>
              </a:pPr>
              <a:t>‹Nº›</a:t>
            </a:fld>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0E2126A-4A63-4A39-B31E-ACB0BBE30F18}"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2F47376-C5DA-45E5-88A8-269854A8A992}" type="datetimeFigureOut">
              <a:rPr lang="es-ES"/>
              <a:pPr>
                <a:defRPr/>
              </a:pPr>
              <a:t>17/02/2013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50AAB76-29AF-48EB-B927-904756EA184F}" type="slidenum">
              <a:rPr lang="es-ES"/>
              <a:pPr>
                <a:defRPr/>
              </a:pPr>
              <a:t>‹Nº›</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440E6859-75E9-4A57-9A5C-2695F7AAD80A}"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28D8412-5B1E-4BBD-BA2F-D15FAD75F0DC}"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C4317591-08CB-4F2F-9EDC-CA8F95277A1B}"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AC95ED16-E594-480D-A444-1D13199A3A09}"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2108CB6D-92D3-49C7-8D8C-1A93F594CDBE}"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E1B4398-3B90-491C-93E9-09DB0675AA1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45650746-4216-4F93-A7B6-987BA8E2644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176349FE-5F3E-494C-9459-2BE7CA75A0AF}"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F6588DA5-86AA-48C8-8451-6D590C9D6825}"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grpSp>
      </p:grpSp>
      <p:sp>
        <p:nvSpPr>
          <p:cNvPr id="143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a:t>Haga clic para cambiar el estilo de título	</a:t>
            </a:r>
          </a:p>
        </p:txBody>
      </p:sp>
      <p:sp>
        <p:nvSpPr>
          <p:cNvPr id="143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0904167B-D45F-4419-907D-EA8E6879B866}"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12FE70-1177-4B89-AE94-461AAD8E4084}" type="datetimeFigureOut">
              <a:rPr lang="es-ES"/>
              <a:pPr>
                <a:defRPr/>
              </a:pPr>
              <a:t>17/02/2013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F1D769B-D830-490D-9888-D841F71A1D5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56" r:id="rId1"/>
    <p:sldLayoutId id="2147483831" r:id="rId2"/>
    <p:sldLayoutId id="2147483830" r:id="rId3"/>
    <p:sldLayoutId id="2147483829" r:id="rId4"/>
    <p:sldLayoutId id="2147483957" r:id="rId5"/>
    <p:sldLayoutId id="2147483828" r:id="rId6"/>
    <p:sldLayoutId id="2147483827" r:id="rId7"/>
    <p:sldLayoutId id="2147483826" r:id="rId8"/>
    <p:sldLayoutId id="2147483825" r:id="rId9"/>
    <p:sldLayoutId id="2147483824" r:id="rId10"/>
    <p:sldLayoutId id="2147483823" r:id="rId11"/>
    <p:sldLayoutId id="2147483822" r:id="rId12"/>
    <p:sldLayoutId id="2147483821" r:id="rId13"/>
    <p:sldLayoutId id="2147483820" r:id="rId14"/>
    <p:sldLayoutId id="2147483958" r:id="rId15"/>
    <p:sldLayoutId id="2147483819" r:id="rId16"/>
    <p:sldLayoutId id="2147483959" r:id="rId17"/>
    <p:sldLayoutId id="2147483970" r:id="rId18"/>
    <p:sldLayoutId id="2147483971" r:id="rId1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8353B525-A33D-474D-A1EB-B50DE833EADE}" type="slidenum">
              <a:rPr lang="es-ES"/>
              <a:pPr>
                <a:defRPr/>
              </a:pPr>
              <a:t>‹Nº›</a:t>
            </a:fld>
            <a:endParaRPr lang="es-ES"/>
          </a:p>
        </p:txBody>
      </p:sp>
      <p:grpSp>
        <p:nvGrpSpPr>
          <p:cNvPr id="119812"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1198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198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6" r:id="rId1"/>
    <p:sldLayoutId id="2147483924" r:id="rId2"/>
    <p:sldLayoutId id="2147483923" r:id="rId3"/>
    <p:sldLayoutId id="2147483922" r:id="rId4"/>
    <p:sldLayoutId id="2147483921" r:id="rId5"/>
    <p:sldLayoutId id="2147483920" r:id="rId6"/>
    <p:sldLayoutId id="2147483919" r:id="rId7"/>
    <p:sldLayoutId id="2147483918" r:id="rId8"/>
    <p:sldLayoutId id="2147483917" r:id="rId9"/>
    <p:sldLayoutId id="2147483916" r:id="rId10"/>
    <p:sldLayoutId id="2147483967"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3A7115F9-ACC7-4EA6-8891-D3A18F3E7391}" type="slidenum">
              <a:rPr lang="es-ES"/>
              <a:pPr>
                <a:defRPr/>
              </a:pPr>
              <a:t>‹Nº›</a:t>
            </a:fld>
            <a:endParaRPr lang="es-ES"/>
          </a:p>
        </p:txBody>
      </p:sp>
      <p:grpSp>
        <p:nvGrpSpPr>
          <p:cNvPr id="132100"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13210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2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8" r:id="rId1"/>
    <p:sldLayoutId id="2147483934" r:id="rId2"/>
    <p:sldLayoutId id="2147483933" r:id="rId3"/>
    <p:sldLayoutId id="2147483932" r:id="rId4"/>
    <p:sldLayoutId id="2147483931" r:id="rId5"/>
    <p:sldLayoutId id="2147483930" r:id="rId6"/>
    <p:sldLayoutId id="2147483929" r:id="rId7"/>
    <p:sldLayoutId id="2147483928" r:id="rId8"/>
    <p:sldLayoutId id="2147483927" r:id="rId9"/>
    <p:sldLayoutId id="2147483926" r:id="rId10"/>
    <p:sldLayoutId id="214748392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438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4438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66F2E7-37FC-45A0-B8AB-B392CEBC6EF3}" type="datetimeFigureOut">
              <a:rPr lang="es-ES"/>
              <a:pPr>
                <a:defRPr/>
              </a:pPr>
              <a:t>17/02/2013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7858BD-D513-42BB-8022-7564CAACFE1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45" r:id="rId1"/>
    <p:sldLayoutId id="2147483944" r:id="rId2"/>
    <p:sldLayoutId id="2147483943" r:id="rId3"/>
    <p:sldLayoutId id="2147483942" r:id="rId4"/>
    <p:sldLayoutId id="2147483941" r:id="rId5"/>
    <p:sldLayoutId id="2147483940" r:id="rId6"/>
    <p:sldLayoutId id="2147483939" r:id="rId7"/>
    <p:sldLayoutId id="2147483938" r:id="rId8"/>
    <p:sldLayoutId id="2147483937" r:id="rId9"/>
    <p:sldLayoutId id="2147483936" r:id="rId10"/>
    <p:sldLayoutId id="21474839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69B6264F-D606-4073-8EA8-5DF624BDF606}" type="slidenum">
              <a:rPr lang="es-ES"/>
              <a:pPr>
                <a:defRPr/>
              </a:pPr>
              <a:t>‹Nº›</a:t>
            </a:fld>
            <a:endParaRPr lang="es-ES"/>
          </a:p>
        </p:txBody>
      </p:sp>
      <p:grpSp>
        <p:nvGrpSpPr>
          <p:cNvPr id="156676"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15667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566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9" r:id="rId1"/>
    <p:sldLayoutId id="2147483955" r:id="rId2"/>
    <p:sldLayoutId id="2147483954" r:id="rId3"/>
    <p:sldLayoutId id="2147483953" r:id="rId4"/>
    <p:sldLayoutId id="2147483952" r:id="rId5"/>
    <p:sldLayoutId id="2147483951" r:id="rId6"/>
    <p:sldLayoutId id="2147483950" r:id="rId7"/>
    <p:sldLayoutId id="2147483949" r:id="rId8"/>
    <p:sldLayoutId id="2147483948" r:id="rId9"/>
    <p:sldLayoutId id="2147483947" r:id="rId10"/>
    <p:sldLayoutId id="2147483946"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945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42A234-2F18-4B21-B39B-DA9A80DDD7A7}" type="datetimeFigureOut">
              <a:rPr lang="es-ES"/>
              <a:pPr>
                <a:defRPr/>
              </a:pPr>
              <a:t>17/02/2013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18AE0E6-2619-434F-B1B5-2DA06D9B68A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42" r:id="rId1"/>
    <p:sldLayoutId id="2147483841" r:id="rId2"/>
    <p:sldLayoutId id="2147483840" r:id="rId3"/>
    <p:sldLayoutId id="2147483839" r:id="rId4"/>
    <p:sldLayoutId id="2147483838" r:id="rId5"/>
    <p:sldLayoutId id="2147483837" r:id="rId6"/>
    <p:sldLayoutId id="2147483836" r:id="rId7"/>
    <p:sldLayoutId id="2147483835" r:id="rId8"/>
    <p:sldLayoutId id="2147483834" r:id="rId9"/>
    <p:sldLayoutId id="2147483833" r:id="rId10"/>
    <p:sldLayoutId id="21474838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30A07333-6953-4DE5-B592-79E558AAFD82}" type="slidenum">
              <a:rPr lang="es-ES"/>
              <a:pPr>
                <a:defRPr/>
              </a:pPr>
              <a:t>‹Nº›</a:t>
            </a:fld>
            <a:endParaRPr lang="es-ES"/>
          </a:p>
        </p:txBody>
      </p:sp>
      <p:grpSp>
        <p:nvGrpSpPr>
          <p:cNvPr id="31748"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3174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175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0" r:id="rId1"/>
    <p:sldLayoutId id="2147483854" r:id="rId2"/>
    <p:sldLayoutId id="2147483853" r:id="rId3"/>
    <p:sldLayoutId id="2147483852" r:id="rId4"/>
    <p:sldLayoutId id="2147483851" r:id="rId5"/>
    <p:sldLayoutId id="2147483850" r:id="rId6"/>
    <p:sldLayoutId id="2147483849" r:id="rId7"/>
    <p:sldLayoutId id="2147483848" r:id="rId8"/>
    <p:sldLayoutId id="2147483847" r:id="rId9"/>
    <p:sldLayoutId id="2147483846" r:id="rId10"/>
    <p:sldLayoutId id="2147483845" r:id="rId11"/>
    <p:sldLayoutId id="2147483844" r:id="rId12"/>
    <p:sldLayoutId id="2147483843"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1EC72B1F-DFF7-4588-9251-CAF1562E4EA7}" type="slidenum">
              <a:rPr lang="es-ES"/>
              <a:pPr>
                <a:defRPr/>
              </a:pPr>
              <a:t>‹Nº›</a:t>
            </a:fld>
            <a:endParaRPr lang="es-ES"/>
          </a:p>
        </p:txBody>
      </p:sp>
      <p:grpSp>
        <p:nvGrpSpPr>
          <p:cNvPr id="46084"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4608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608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1" r:id="rId1"/>
    <p:sldLayoutId id="2147483864" r:id="rId2"/>
    <p:sldLayoutId id="2147483863" r:id="rId3"/>
    <p:sldLayoutId id="2147483862" r:id="rId4"/>
    <p:sldLayoutId id="2147483861" r:id="rId5"/>
    <p:sldLayoutId id="2147483860" r:id="rId6"/>
    <p:sldLayoutId id="2147483859" r:id="rId7"/>
    <p:sldLayoutId id="2147483858" r:id="rId8"/>
    <p:sldLayoutId id="2147483857" r:id="rId9"/>
    <p:sldLayoutId id="2147483856" r:id="rId10"/>
    <p:sldLayoutId id="214748385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83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5837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C2E5433-43ED-4710-AF77-C133BEE7C8B0}" type="datetimeFigureOut">
              <a:rPr lang="es-ES"/>
              <a:pPr>
                <a:defRPr/>
              </a:pPr>
              <a:t>17/02/2013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67BE3BA-0EB7-4DBE-86C3-6E971A80E29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75" r:id="rId1"/>
    <p:sldLayoutId id="2147483874" r:id="rId2"/>
    <p:sldLayoutId id="2147483873" r:id="rId3"/>
    <p:sldLayoutId id="2147483872" r:id="rId4"/>
    <p:sldLayoutId id="2147483871" r:id="rId5"/>
    <p:sldLayoutId id="2147483870" r:id="rId6"/>
    <p:sldLayoutId id="2147483869" r:id="rId7"/>
    <p:sldLayoutId id="2147483868" r:id="rId8"/>
    <p:sldLayoutId id="2147483867" r:id="rId9"/>
    <p:sldLayoutId id="2147483866" r:id="rId10"/>
    <p:sldLayoutId id="21474838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7354F47B-5354-44ED-B958-03AFA6E7DACB}" type="slidenum">
              <a:rPr lang="es-ES"/>
              <a:pPr>
                <a:defRPr/>
              </a:pPr>
              <a:t>‹Nº›</a:t>
            </a:fld>
            <a:endParaRPr lang="es-ES"/>
          </a:p>
        </p:txBody>
      </p:sp>
      <p:grpSp>
        <p:nvGrpSpPr>
          <p:cNvPr id="70660"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7066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7066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2" r:id="rId1"/>
    <p:sldLayoutId id="2147483885" r:id="rId2"/>
    <p:sldLayoutId id="2147483884" r:id="rId3"/>
    <p:sldLayoutId id="2147483883" r:id="rId4"/>
    <p:sldLayoutId id="2147483882" r:id="rId5"/>
    <p:sldLayoutId id="2147483881" r:id="rId6"/>
    <p:sldLayoutId id="2147483880" r:id="rId7"/>
    <p:sldLayoutId id="2147483879" r:id="rId8"/>
    <p:sldLayoutId id="2147483878" r:id="rId9"/>
    <p:sldLayoutId id="2147483877" r:id="rId10"/>
    <p:sldLayoutId id="2147483876"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24D229F3-A880-4D3B-8609-E0E4A791F61C}" type="slidenum">
              <a:rPr lang="es-ES"/>
              <a:pPr>
                <a:defRPr/>
              </a:pPr>
              <a:t>‹Nº›</a:t>
            </a:fld>
            <a:endParaRPr lang="es-ES"/>
          </a:p>
        </p:txBody>
      </p:sp>
      <p:grpSp>
        <p:nvGrpSpPr>
          <p:cNvPr id="82948"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8294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295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3"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12965F1D-F46D-41FA-B476-2F391E2FEA29}" type="slidenum">
              <a:rPr lang="es-ES"/>
              <a:pPr>
                <a:defRPr/>
              </a:pPr>
              <a:t>‹Nº›</a:t>
            </a:fld>
            <a:endParaRPr lang="es-ES"/>
          </a:p>
        </p:txBody>
      </p:sp>
      <p:grpSp>
        <p:nvGrpSpPr>
          <p:cNvPr id="95236"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9523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9523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4" r:id="rId1"/>
    <p:sldLayoutId id="2147483905" r:id="rId2"/>
    <p:sldLayoutId id="2147483904" r:id="rId3"/>
    <p:sldLayoutId id="2147483903" r:id="rId4"/>
    <p:sldLayoutId id="2147483902" r:id="rId5"/>
    <p:sldLayoutId id="2147483901" r:id="rId6"/>
    <p:sldLayoutId id="2147483900" r:id="rId7"/>
    <p:sldLayoutId id="2147483899" r:id="rId8"/>
    <p:sldLayoutId id="2147483898" r:id="rId9"/>
    <p:sldLayoutId id="2147483897" r:id="rId10"/>
    <p:sldLayoutId id="2147483896"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mn-lt"/>
              </a:defRPr>
            </a:lvl1pPr>
          </a:lstStyle>
          <a:p>
            <a:pPr>
              <a:defRPr/>
            </a:pPr>
            <a:endParaRPr lang="es-ES"/>
          </a:p>
        </p:txBody>
      </p:sp>
      <p:sp>
        <p:nvSpPr>
          <p:cNvPr id="133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defRPr>
            </a:lvl1pPr>
          </a:lstStyle>
          <a:p>
            <a:pPr>
              <a:defRPr/>
            </a:pPr>
            <a:fld id="{C6782831-291D-491C-A3C8-1F8F88AA2FDA}" type="slidenum">
              <a:rPr lang="es-ES"/>
              <a:pPr>
                <a:defRPr/>
              </a:pPr>
              <a:t>‹Nº›</a:t>
            </a:fld>
            <a:endParaRPr lang="es-ES"/>
          </a:p>
        </p:txBody>
      </p:sp>
      <p:grpSp>
        <p:nvGrpSpPr>
          <p:cNvPr id="107524" name="Group 4"/>
          <p:cNvGrpSpPr>
            <a:grpSpLocks/>
          </p:cNvGrpSpPr>
          <p:nvPr/>
        </p:nvGrpSpPr>
        <p:grpSpPr bwMode="auto">
          <a:xfrm>
            <a:off x="0" y="0"/>
            <a:ext cx="9144000" cy="546100"/>
            <a:chOff x="0" y="0"/>
            <a:chExt cx="5760" cy="344"/>
          </a:xfrm>
        </p:grpSpPr>
        <p:sp>
          <p:nvSpPr>
            <p:cNvPr id="133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s-ES" sz="2400">
                <a:latin typeface="Times New Roman" pitchFamily="18" charset="0"/>
              </a:endParaRPr>
            </a:p>
          </p:txBody>
        </p:sp>
        <p:sp>
          <p:nvSpPr>
            <p:cNvPr id="133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s-ES">
                <a:solidFill>
                  <a:schemeClr val="hlink"/>
                </a:solidFill>
                <a:latin typeface="+mn-lt"/>
              </a:endParaRPr>
            </a:p>
          </p:txBody>
        </p:sp>
        <p:sp>
          <p:nvSpPr>
            <p:cNvPr id="133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s-ES" sz="2400">
                <a:latin typeface="Times New Roman" pitchFamily="18" charset="0"/>
              </a:endParaRPr>
            </a:p>
          </p:txBody>
        </p:sp>
        <p:sp>
          <p:nvSpPr>
            <p:cNvPr id="133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sp>
          <p:nvSpPr>
            <p:cNvPr id="133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s-ES">
                <a:solidFill>
                  <a:schemeClr val="accent2"/>
                </a:solidFill>
                <a:latin typeface="+mn-lt"/>
              </a:endParaRPr>
            </a:p>
          </p:txBody>
        </p:sp>
      </p:grpSp>
      <p:sp>
        <p:nvSpPr>
          <p:cNvPr id="10752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752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mn-lt"/>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965" r:id="rId1"/>
    <p:sldLayoutId id="2147483915" r:id="rId2"/>
    <p:sldLayoutId id="2147483914" r:id="rId3"/>
    <p:sldLayoutId id="2147483913" r:id="rId4"/>
    <p:sldLayoutId id="2147483912" r:id="rId5"/>
    <p:sldLayoutId id="2147483911" r:id="rId6"/>
    <p:sldLayoutId id="2147483910" r:id="rId7"/>
    <p:sldLayoutId id="2147483909" r:id="rId8"/>
    <p:sldLayoutId id="2147483908" r:id="rId9"/>
    <p:sldLayoutId id="2147483907" r:id="rId10"/>
    <p:sldLayoutId id="2147483906"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plataformacontralaprivatizaciondelcyii.org/"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hyperlink" Target="mailto:aguapublicamadrid@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p:cNvSpPr>
            <a:spLocks noChangeArrowheads="1"/>
          </p:cNvSpPr>
          <p:nvPr/>
        </p:nvSpPr>
        <p:spPr bwMode="auto">
          <a:xfrm>
            <a:off x="611188" y="4149725"/>
            <a:ext cx="7921625" cy="1646238"/>
          </a:xfrm>
          <a:prstGeom prst="rect">
            <a:avLst/>
          </a:prstGeom>
          <a:noFill/>
          <a:ln w="9525">
            <a:noFill/>
            <a:miter lim="800000"/>
            <a:headEnd/>
            <a:tailEnd/>
          </a:ln>
        </p:spPr>
        <p:txBody>
          <a:bodyPr>
            <a:spAutoFit/>
          </a:bodyPr>
          <a:lstStyle/>
          <a:p>
            <a:pPr algn="ctr"/>
            <a:r>
              <a:rPr lang="es-ES" sz="3200" b="1" dirty="0">
                <a:solidFill>
                  <a:srgbClr val="764E88"/>
                </a:solidFill>
              </a:rPr>
              <a:t>CAMPAÑA POR LA TRANSPARENCIA</a:t>
            </a:r>
            <a:endParaRPr lang="es-ES" sz="2400" b="1" dirty="0"/>
          </a:p>
          <a:p>
            <a:pPr algn="ctr"/>
            <a:r>
              <a:rPr lang="es-ES" sz="2400" b="1" dirty="0"/>
              <a:t>  </a:t>
            </a:r>
            <a:endParaRPr lang="es-ES" sz="3200" b="1" dirty="0"/>
          </a:p>
          <a:p>
            <a:pPr algn="ctr"/>
            <a:endParaRPr lang="es-ES" sz="1000" b="1" dirty="0"/>
          </a:p>
          <a:p>
            <a:pPr algn="ctr"/>
            <a:r>
              <a:rPr lang="es-ES" b="1" dirty="0"/>
              <a:t>Plataforma contra la privatización </a:t>
            </a:r>
          </a:p>
          <a:p>
            <a:pPr algn="ctr"/>
            <a:r>
              <a:rPr lang="es-ES" b="1" dirty="0"/>
              <a:t>del Canal de Isabel II</a:t>
            </a:r>
          </a:p>
        </p:txBody>
      </p:sp>
      <p:pic>
        <p:nvPicPr>
          <p:cNvPr id="171010" name="Picture 4" descr="DibujoBotijo"/>
          <p:cNvPicPr>
            <a:picLocks noChangeAspect="1" noChangeArrowheads="1"/>
          </p:cNvPicPr>
          <p:nvPr/>
        </p:nvPicPr>
        <p:blipFill>
          <a:blip r:embed="rId3" cstate="print"/>
          <a:srcRect/>
          <a:stretch>
            <a:fillRect/>
          </a:stretch>
        </p:blipFill>
        <p:spPr bwMode="auto">
          <a:xfrm>
            <a:off x="3203575" y="404813"/>
            <a:ext cx="29337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537734"/>
            <a:ext cx="7992888" cy="6309420"/>
          </a:xfrm>
          <a:prstGeom prst="rect">
            <a:avLst/>
          </a:prstGeom>
        </p:spPr>
        <p:txBody>
          <a:bodyPr wrap="square">
            <a:spAutoFit/>
          </a:bodyPr>
          <a:lstStyle/>
          <a:p>
            <a:pPr algn="ctr">
              <a:spcAft>
                <a:spcPts val="600"/>
              </a:spcAft>
            </a:pPr>
            <a:r>
              <a:rPr lang="es-ES" sz="2000" b="1" dirty="0" smtClean="0">
                <a:latin typeface="+mn-lt"/>
              </a:rPr>
              <a:t>EJES DE TRABAJO DE LA CAMPAÑA</a:t>
            </a:r>
            <a:endParaRPr lang="es-ES" sz="2000" dirty="0" smtClean="0">
              <a:latin typeface="+mn-lt"/>
            </a:endParaRPr>
          </a:p>
          <a:p>
            <a:pPr>
              <a:spcAft>
                <a:spcPts val="600"/>
              </a:spcAft>
            </a:pPr>
            <a:r>
              <a:rPr lang="es-ES" b="1" dirty="0" smtClean="0">
                <a:solidFill>
                  <a:schemeClr val="bg1">
                    <a:lumMod val="50000"/>
                  </a:schemeClr>
                </a:solidFill>
                <a:latin typeface="+mn-lt"/>
              </a:rPr>
              <a:t>DENUNCIAR </a:t>
            </a:r>
            <a:r>
              <a:rPr lang="es-ES" dirty="0" smtClean="0">
                <a:solidFill>
                  <a:schemeClr val="bg1">
                    <a:lumMod val="50000"/>
                  </a:schemeClr>
                </a:solidFill>
                <a:latin typeface="+mn-lt"/>
              </a:rPr>
              <a:t>la falta de transparencia y participación pública en el proceso, concretada en la ocultación premeditada de la </a:t>
            </a:r>
            <a:r>
              <a:rPr lang="es-ES" i="1" dirty="0" smtClean="0">
                <a:solidFill>
                  <a:schemeClr val="bg1">
                    <a:lumMod val="50000"/>
                  </a:schemeClr>
                </a:solidFill>
                <a:latin typeface="+mn-lt"/>
              </a:rPr>
              <a:t>información fundamental</a:t>
            </a:r>
            <a:r>
              <a:rPr lang="es-ES" dirty="0" smtClean="0">
                <a:solidFill>
                  <a:schemeClr val="bg1">
                    <a:lumMod val="50000"/>
                  </a:schemeClr>
                </a:solidFill>
                <a:latin typeface="+mn-lt"/>
              </a:rPr>
              <a:t> del proceso de privatización. </a:t>
            </a:r>
          </a:p>
          <a:p>
            <a:pPr>
              <a:spcAft>
                <a:spcPts val="600"/>
              </a:spcAft>
            </a:pPr>
            <a:r>
              <a:rPr lang="es-ES" b="1" dirty="0" smtClean="0">
                <a:latin typeface="+mn-lt"/>
              </a:rPr>
              <a:t>OBTENER</a:t>
            </a:r>
            <a:r>
              <a:rPr lang="es-ES" dirty="0" smtClean="0">
                <a:latin typeface="+mn-lt"/>
              </a:rPr>
              <a:t> la </a:t>
            </a:r>
            <a:r>
              <a:rPr lang="es-ES" b="1" i="1" dirty="0" smtClean="0">
                <a:latin typeface="+mn-lt"/>
              </a:rPr>
              <a:t>información fundamental</a:t>
            </a:r>
            <a:r>
              <a:rPr lang="es-ES" i="1" dirty="0" smtClean="0">
                <a:latin typeface="+mn-lt"/>
              </a:rPr>
              <a:t>, </a:t>
            </a:r>
            <a:r>
              <a:rPr lang="es-ES" dirty="0" smtClean="0">
                <a:latin typeface="+mn-lt"/>
              </a:rPr>
              <a:t>que se considera la siguiente:</a:t>
            </a:r>
          </a:p>
          <a:p>
            <a:pPr marL="342900" indent="-342900">
              <a:spcAft>
                <a:spcPts val="600"/>
              </a:spcAft>
              <a:buAutoNum type="alphaUcPeriod"/>
            </a:pPr>
            <a:r>
              <a:rPr lang="es-ES" dirty="0" smtClean="0">
                <a:solidFill>
                  <a:schemeClr val="bg1">
                    <a:lumMod val="50000"/>
                  </a:schemeClr>
                </a:solidFill>
                <a:latin typeface="+mn-lt"/>
              </a:rPr>
              <a:t>La que, según los promotores de la privatización, la justifican y avalan</a:t>
            </a:r>
          </a:p>
          <a:p>
            <a:pPr marL="342900" indent="-342900">
              <a:spcAft>
                <a:spcPts val="600"/>
              </a:spcAft>
              <a:buAutoNum type="alphaUcPeriod"/>
            </a:pPr>
            <a:endParaRPr lang="es-ES" dirty="0" smtClean="0">
              <a:latin typeface="+mn-lt"/>
            </a:endParaRPr>
          </a:p>
          <a:p>
            <a:pPr marL="261938" indent="-261938">
              <a:spcAft>
                <a:spcPts val="600"/>
              </a:spcAft>
            </a:pPr>
            <a:r>
              <a:rPr lang="es-ES" dirty="0" smtClean="0">
                <a:latin typeface="+mn-lt"/>
              </a:rPr>
              <a:t>B. La que tiene que ver con las competencias, derechos y obligaciones, aspectos organizativos, funcionales, económicos y patrimoniales de la sociedad anónima creada, y sobre el nuevo modelo de gestión implantado, que se concreta en:</a:t>
            </a:r>
          </a:p>
          <a:p>
            <a:pPr marL="324000" lvl="0" indent="-108000">
              <a:spcAft>
                <a:spcPts val="600"/>
              </a:spcAft>
              <a:buFont typeface="Arial" pitchFamily="34" charset="0"/>
              <a:buChar char="•"/>
            </a:pPr>
            <a:r>
              <a:rPr lang="es-ES" dirty="0" smtClean="0">
                <a:latin typeface="+mn-lt"/>
              </a:rPr>
              <a:t>El contrato programa entre el CYII y la sociedad anónima Canal Gestión</a:t>
            </a:r>
          </a:p>
          <a:p>
            <a:pPr marL="324000" lvl="0" indent="-108000">
              <a:spcAft>
                <a:spcPts val="600"/>
              </a:spcAft>
              <a:buFont typeface="Arial" pitchFamily="34" charset="0"/>
              <a:buChar char="•"/>
            </a:pPr>
            <a:r>
              <a:rPr lang="es-ES" dirty="0" smtClean="0">
                <a:latin typeface="+mn-lt"/>
              </a:rPr>
              <a:t>El estudio de la valoración económica de la nueva sociedad y del capital social adoptado</a:t>
            </a:r>
          </a:p>
          <a:p>
            <a:pPr marL="324000" lvl="0" indent="-108000">
              <a:spcAft>
                <a:spcPts val="600"/>
              </a:spcAft>
              <a:buFont typeface="Arial" pitchFamily="34" charset="0"/>
              <a:buChar char="•"/>
            </a:pPr>
            <a:r>
              <a:rPr lang="es-ES" dirty="0" smtClean="0">
                <a:latin typeface="+mn-lt"/>
              </a:rPr>
              <a:t>El inventario de bienes y derechos que son objeto de aportación a la sociedad Canal Gestión</a:t>
            </a:r>
          </a:p>
          <a:p>
            <a:pPr marL="324000" lvl="0" indent="-108000">
              <a:spcAft>
                <a:spcPts val="600"/>
              </a:spcAft>
              <a:buFont typeface="Arial" pitchFamily="34" charset="0"/>
              <a:buChar char="•"/>
            </a:pPr>
            <a:r>
              <a:rPr lang="es-ES" dirty="0" smtClean="0">
                <a:latin typeface="+mn-lt"/>
              </a:rPr>
              <a:t>La valoración económica del Contrato programa</a:t>
            </a:r>
          </a:p>
          <a:p>
            <a:pPr lvl="0">
              <a:spcAft>
                <a:spcPts val="600"/>
              </a:spcAft>
            </a:pPr>
            <a:r>
              <a:rPr lang="es-ES" b="1" dirty="0" smtClean="0">
                <a:solidFill>
                  <a:schemeClr val="bg1">
                    <a:lumMod val="50000"/>
                  </a:schemeClr>
                </a:solidFill>
                <a:latin typeface="+mn-lt"/>
              </a:rPr>
              <a:t>EXIGIR la </a:t>
            </a:r>
            <a:r>
              <a:rPr lang="es-ES" dirty="0" smtClean="0">
                <a:solidFill>
                  <a:schemeClr val="bg1">
                    <a:lumMod val="50000"/>
                  </a:schemeClr>
                </a:solidFill>
                <a:latin typeface="+mn-lt"/>
              </a:rPr>
              <a:t>participación ciudadana en la gestión del Canal</a:t>
            </a:r>
          </a:p>
          <a:p>
            <a:pPr marL="324000" lvl="0" indent="-108000">
              <a:spcAft>
                <a:spcPts val="600"/>
              </a:spcAft>
            </a:pPr>
            <a:endParaRPr lang="es-ES" dirty="0" smtClean="0">
              <a:latin typeface="+mn-lt"/>
            </a:endParaRPr>
          </a:p>
          <a:p>
            <a:pPr marL="442913"/>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617493"/>
            <a:ext cx="7992888" cy="754053"/>
          </a:xfrm>
          <a:prstGeom prst="rect">
            <a:avLst/>
          </a:prstGeom>
        </p:spPr>
        <p:txBody>
          <a:bodyPr wrap="square">
            <a:spAutoFit/>
          </a:bodyPr>
          <a:lstStyle/>
          <a:p>
            <a:pPr algn="ctr">
              <a:spcAft>
                <a:spcPts val="600"/>
              </a:spcAft>
            </a:pPr>
            <a:r>
              <a:rPr lang="es-ES" sz="2000" b="1" dirty="0" smtClean="0">
                <a:latin typeface="+mn-lt"/>
              </a:rPr>
              <a:t>INSTRUMENTOS DE LA CAMPAÑA</a:t>
            </a:r>
            <a:endParaRPr lang="es-ES" sz="2000" dirty="0" smtClean="0">
              <a:latin typeface="+mn-lt"/>
            </a:endParaRPr>
          </a:p>
          <a:p>
            <a:pPr marL="442913"/>
            <a:endParaRPr lang="es-ES" dirty="0"/>
          </a:p>
        </p:txBody>
      </p:sp>
      <p:sp>
        <p:nvSpPr>
          <p:cNvPr id="3" name="2 Rectángulo"/>
          <p:cNvSpPr/>
          <p:nvPr/>
        </p:nvSpPr>
        <p:spPr>
          <a:xfrm>
            <a:off x="755576" y="1700803"/>
            <a:ext cx="7776864" cy="4093428"/>
          </a:xfrm>
          <a:prstGeom prst="rect">
            <a:avLst/>
          </a:prstGeom>
        </p:spPr>
        <p:txBody>
          <a:bodyPr wrap="square">
            <a:spAutoFit/>
          </a:bodyPr>
          <a:lstStyle/>
          <a:p>
            <a:pPr>
              <a:spcBef>
                <a:spcPts val="1200"/>
              </a:spcBef>
              <a:spcAft>
                <a:spcPts val="1200"/>
              </a:spcAft>
              <a:buFontTx/>
              <a:buChar char="•"/>
            </a:pPr>
            <a:r>
              <a:rPr lang="es-ES" b="1" dirty="0" smtClean="0"/>
              <a:t> </a:t>
            </a:r>
            <a:r>
              <a:rPr lang="es-ES" b="1" dirty="0" err="1" smtClean="0">
                <a:latin typeface="+mn-lt"/>
              </a:rPr>
              <a:t>Argumentario</a:t>
            </a:r>
            <a:r>
              <a:rPr lang="es-ES" b="1" dirty="0" smtClean="0">
                <a:latin typeface="+mn-lt"/>
              </a:rPr>
              <a:t>, </a:t>
            </a:r>
            <a:r>
              <a:rPr lang="es-ES" dirty="0" smtClean="0">
                <a:latin typeface="+mn-lt"/>
              </a:rPr>
              <a:t>contextualiza la campaña e introduce el  objetivo general –la conculcación del derecho humano al agua- y la explicación de por qué es necesario disponer de la </a:t>
            </a:r>
            <a:r>
              <a:rPr lang="es-ES" i="1" dirty="0" smtClean="0">
                <a:latin typeface="+mn-lt"/>
              </a:rPr>
              <a:t>información fundamental</a:t>
            </a:r>
            <a:r>
              <a:rPr lang="es-ES" b="1" dirty="0" smtClean="0">
                <a:latin typeface="+mn-lt"/>
              </a:rPr>
              <a:t>.</a:t>
            </a:r>
          </a:p>
          <a:p>
            <a:pPr>
              <a:spcBef>
                <a:spcPts val="1200"/>
              </a:spcBef>
              <a:spcAft>
                <a:spcPts val="1200"/>
              </a:spcAft>
              <a:buFontTx/>
              <a:buChar char="•"/>
            </a:pPr>
            <a:r>
              <a:rPr lang="es-ES" b="1" dirty="0" smtClean="0">
                <a:latin typeface="+mn-lt"/>
              </a:rPr>
              <a:t>  Documento </a:t>
            </a:r>
            <a:r>
              <a:rPr lang="es-ES" dirty="0" smtClean="0">
                <a:latin typeface="+mn-lt"/>
              </a:rPr>
              <a:t>sobre la falta de transparencia y participación en el proceso de privatización del Canal, las deficiencias y opacidad del nuevo modelo de gestión y las líneas de actuación previstas en la campaña por la transparencia. </a:t>
            </a:r>
          </a:p>
          <a:p>
            <a:pPr>
              <a:spcBef>
                <a:spcPts val="1200"/>
              </a:spcBef>
              <a:spcAft>
                <a:spcPts val="1200"/>
              </a:spcAft>
              <a:buFontTx/>
              <a:buChar char="•"/>
            </a:pPr>
            <a:r>
              <a:rPr lang="es-ES" b="1" dirty="0" smtClean="0">
                <a:latin typeface="+mn-lt"/>
              </a:rPr>
              <a:t>  Texto de síntesis </a:t>
            </a:r>
            <a:r>
              <a:rPr lang="es-ES" dirty="0" smtClean="0">
                <a:latin typeface="+mn-lt"/>
              </a:rPr>
              <a:t>de los dos anteriores, que pueda ser editado como díptico divulgativo.</a:t>
            </a:r>
          </a:p>
          <a:p>
            <a:pPr>
              <a:spcBef>
                <a:spcPts val="1200"/>
              </a:spcBef>
              <a:spcAft>
                <a:spcPts val="1200"/>
              </a:spcAft>
              <a:buFontTx/>
              <a:buChar char="•"/>
            </a:pPr>
            <a:r>
              <a:rPr lang="es-ES" dirty="0" smtClean="0">
                <a:latin typeface="+mn-lt"/>
              </a:rPr>
              <a:t>  </a:t>
            </a:r>
            <a:r>
              <a:rPr lang="es-ES" b="1" dirty="0" smtClean="0">
                <a:latin typeface="+mn-lt"/>
              </a:rPr>
              <a:t>Modelo de petición</a:t>
            </a:r>
            <a:r>
              <a:rPr lang="es-ES" dirty="0" smtClean="0">
                <a:latin typeface="+mn-lt"/>
              </a:rPr>
              <a:t> de la información fundamental</a:t>
            </a:r>
          </a:p>
          <a:p>
            <a:pPr>
              <a:spcBef>
                <a:spcPts val="1200"/>
              </a:spcBef>
              <a:spcAft>
                <a:spcPts val="1200"/>
              </a:spcAft>
              <a:buFontTx/>
              <a:buChar char="•"/>
            </a:pPr>
            <a:r>
              <a:rPr lang="es-ES" b="1" dirty="0" smtClean="0">
                <a:latin typeface="+mn-lt"/>
              </a:rPr>
              <a:t>  Calendario: </a:t>
            </a:r>
            <a:r>
              <a:rPr lang="es-ES" dirty="0" smtClean="0">
                <a:latin typeface="+mn-lt"/>
              </a:rPr>
              <a:t>La campaña se ha iniciado en febrero de 2013. </a:t>
            </a:r>
            <a:endParaRPr lang="es-ES"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179388" y="333375"/>
            <a:ext cx="8785225" cy="400110"/>
          </a:xfrm>
          <a:prstGeom prst="rect">
            <a:avLst/>
          </a:prstGeom>
          <a:noFill/>
          <a:ln w="9525">
            <a:noFill/>
            <a:miter lim="800000"/>
            <a:headEnd/>
            <a:tailEnd/>
          </a:ln>
        </p:spPr>
        <p:txBody>
          <a:bodyPr>
            <a:spAutoFit/>
          </a:bodyPr>
          <a:lstStyle/>
          <a:p>
            <a:pPr algn="ctr"/>
            <a:r>
              <a:rPr lang="es-ES" sz="2000" b="1" dirty="0">
                <a:latin typeface="+mn-lt"/>
              </a:rPr>
              <a:t>EL PROCESO DE PRIVATIZACIÓN DEL CANAL</a:t>
            </a:r>
          </a:p>
        </p:txBody>
      </p:sp>
      <p:sp>
        <p:nvSpPr>
          <p:cNvPr id="175106" name="Text Box 3"/>
          <p:cNvSpPr txBox="1">
            <a:spLocks noChangeArrowheads="1"/>
          </p:cNvSpPr>
          <p:nvPr/>
        </p:nvSpPr>
        <p:spPr bwMode="auto">
          <a:xfrm>
            <a:off x="611188" y="1052513"/>
            <a:ext cx="8064500" cy="5201424"/>
          </a:xfrm>
          <a:prstGeom prst="rect">
            <a:avLst/>
          </a:prstGeom>
          <a:noFill/>
          <a:ln w="9525">
            <a:noFill/>
            <a:miter lim="800000"/>
            <a:headEnd/>
            <a:tailEnd/>
          </a:ln>
        </p:spPr>
        <p:txBody>
          <a:bodyPr>
            <a:spAutoFit/>
          </a:bodyPr>
          <a:lstStyle/>
          <a:p>
            <a:pPr marL="742950" lvl="1" indent="-285750"/>
            <a:endParaRPr lang="es-ES" sz="800" b="1" dirty="0">
              <a:latin typeface="Calibri" pitchFamily="34" charset="0"/>
            </a:endParaRPr>
          </a:p>
          <a:p>
            <a:pPr marL="342900" indent="-342900">
              <a:buFontTx/>
              <a:buChar char="•"/>
            </a:pPr>
            <a:r>
              <a:rPr lang="es-ES" dirty="0">
                <a:latin typeface="+mn-lt"/>
              </a:rPr>
              <a:t>Desde el comienzo, la actitud del Gobierno del PP se ha caracterizado por su falta de transparencia y por ocultar todo tipo de información, para evitar un debate serio sobre el tema.</a:t>
            </a:r>
          </a:p>
          <a:p>
            <a:pPr marL="342900" indent="-342900"/>
            <a:endParaRPr lang="es-ES" dirty="0">
              <a:latin typeface="+mn-lt"/>
            </a:endParaRPr>
          </a:p>
          <a:p>
            <a:pPr marL="342900" indent="-342900">
              <a:buFontTx/>
              <a:buChar char="•"/>
            </a:pPr>
            <a:r>
              <a:rPr lang="es-ES" dirty="0">
                <a:latin typeface="+mn-lt"/>
              </a:rPr>
              <a:t>Recordemos: </a:t>
            </a:r>
          </a:p>
          <a:p>
            <a:pPr marL="342900" indent="-342900"/>
            <a:endParaRPr lang="es-ES" dirty="0">
              <a:latin typeface="+mn-lt"/>
            </a:endParaRPr>
          </a:p>
          <a:p>
            <a:pPr marL="342900" indent="-342900"/>
            <a:r>
              <a:rPr lang="es-ES" dirty="0">
                <a:latin typeface="+mn-lt"/>
              </a:rPr>
              <a:t>     </a:t>
            </a:r>
            <a:r>
              <a:rPr lang="es-ES" dirty="0">
                <a:latin typeface="+mn-lt"/>
                <a:sym typeface="Wingdings" pitchFamily="2" charset="2"/>
              </a:rPr>
              <a:t> No hay informe previo, ni plan de inversiones</a:t>
            </a:r>
          </a:p>
          <a:p>
            <a:pPr marL="342900" indent="-342900"/>
            <a:r>
              <a:rPr lang="es-ES" dirty="0">
                <a:latin typeface="+mn-lt"/>
                <a:sym typeface="Wingdings" pitchFamily="2" charset="2"/>
              </a:rPr>
              <a:t>      No hubo debate en la Asamblea sobre la privatización</a:t>
            </a:r>
          </a:p>
          <a:p>
            <a:pPr marL="342900" indent="-342900"/>
            <a:r>
              <a:rPr lang="es-ES" dirty="0">
                <a:latin typeface="+mn-lt"/>
                <a:sym typeface="Wingdings" pitchFamily="2" charset="2"/>
              </a:rPr>
              <a:t>      Nos mintieron con motivos falsos (necesidad de obtener</a:t>
            </a:r>
          </a:p>
          <a:p>
            <a:pPr marL="342900" indent="-342900"/>
            <a:r>
              <a:rPr lang="es-ES" dirty="0">
                <a:latin typeface="+mn-lt"/>
                <a:sym typeface="Wingdings" pitchFamily="2" charset="2"/>
              </a:rPr>
              <a:t>          recursos par cubrir necesidades nunca demostradas)</a:t>
            </a:r>
          </a:p>
          <a:p>
            <a:pPr marL="342900" indent="-342900"/>
            <a:r>
              <a:rPr lang="es-ES" dirty="0">
                <a:latin typeface="+mn-lt"/>
                <a:sym typeface="Wingdings" pitchFamily="2" charset="2"/>
              </a:rPr>
              <a:t>      Se aprobó mediante un método legislativo que evitó el debate</a:t>
            </a:r>
          </a:p>
          <a:p>
            <a:pPr marL="342900" indent="-342900"/>
            <a:r>
              <a:rPr lang="es-ES" dirty="0">
                <a:latin typeface="+mn-lt"/>
                <a:sym typeface="Wingdings" pitchFamily="2" charset="2"/>
              </a:rPr>
              <a:t>      Se burlaron de los derechos de los parlamentarios regionales</a:t>
            </a:r>
          </a:p>
          <a:p>
            <a:pPr marL="342900" indent="-342900"/>
            <a:r>
              <a:rPr lang="es-ES" dirty="0">
                <a:latin typeface="+mn-lt"/>
                <a:sym typeface="Wingdings" pitchFamily="2" charset="2"/>
              </a:rPr>
              <a:t>      Se negaron a hacer públicos los informes realizados por BBVA, </a:t>
            </a:r>
          </a:p>
          <a:p>
            <a:pPr marL="342900" indent="-342900"/>
            <a:r>
              <a:rPr lang="es-ES" dirty="0">
                <a:latin typeface="+mn-lt"/>
                <a:sym typeface="Wingdings" pitchFamily="2" charset="2"/>
              </a:rPr>
              <a:t>          Rothschild, TINSA y </a:t>
            </a:r>
            <a:r>
              <a:rPr lang="es-ES" dirty="0" err="1">
                <a:latin typeface="+mn-lt"/>
                <a:sym typeface="Wingdings" pitchFamily="2" charset="2"/>
              </a:rPr>
              <a:t>Cuatrecasas</a:t>
            </a:r>
            <a:endParaRPr lang="es-ES" dirty="0">
              <a:latin typeface="+mn-lt"/>
              <a:sym typeface="Wingdings" pitchFamily="2" charset="2"/>
            </a:endParaRPr>
          </a:p>
          <a:p>
            <a:pPr marL="342900" indent="-342900"/>
            <a:r>
              <a:rPr lang="es-ES" dirty="0">
                <a:latin typeface="+mn-lt"/>
                <a:sym typeface="Wingdings" pitchFamily="2" charset="2"/>
              </a:rPr>
              <a:t>      Han despreciado las movilizaciones y peticiones ciudadanas</a:t>
            </a:r>
          </a:p>
          <a:p>
            <a:pPr marL="342900" indent="-342900"/>
            <a:r>
              <a:rPr lang="es-ES" dirty="0">
                <a:latin typeface="+mn-lt"/>
                <a:sym typeface="Wingdings" pitchFamily="2" charset="2"/>
              </a:rPr>
              <a:t>      Se han conculcado los derechos de los trabajadores del Canal</a:t>
            </a:r>
          </a:p>
          <a:p>
            <a:pPr marL="342900" indent="-342900"/>
            <a:r>
              <a:rPr lang="es-ES" dirty="0">
                <a:latin typeface="+mn-lt"/>
                <a:sym typeface="Wingdings" pitchFamily="2" charset="2"/>
              </a:rPr>
              <a:t>      El proceso adolece de un déficit democrático</a:t>
            </a:r>
          </a:p>
          <a:p>
            <a:pPr marL="342900" indent="-342900"/>
            <a:endParaRPr lang="es-ES" dirty="0">
              <a:latin typeface="+mn-lt"/>
              <a:sym typeface="Wingdings" pitchFamily="2"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250825" y="423863"/>
            <a:ext cx="8569325" cy="762000"/>
          </a:xfrm>
          <a:prstGeom prst="rect">
            <a:avLst/>
          </a:prstGeom>
          <a:noFill/>
          <a:ln w="9525">
            <a:noFill/>
            <a:miter lim="800000"/>
            <a:headEnd/>
            <a:tailEnd/>
          </a:ln>
          <a:effectLst/>
        </p:spPr>
        <p:txBody>
          <a:bodyPr>
            <a:spAutoFit/>
          </a:bodyPr>
          <a:lstStyle/>
          <a:p>
            <a:pPr algn="ctr"/>
            <a:r>
              <a:rPr lang="es-ES" sz="2000" b="1" dirty="0">
                <a:latin typeface="+mn-lt"/>
              </a:rPr>
              <a:t>HAN DESPRECIADO LAS MÚLTIPLES </a:t>
            </a:r>
            <a:r>
              <a:rPr lang="es-ES" sz="2000" b="1" dirty="0" smtClean="0">
                <a:latin typeface="+mn-lt"/>
              </a:rPr>
              <a:t>FORMAS </a:t>
            </a:r>
            <a:r>
              <a:rPr lang="es-ES" sz="2000" b="1" dirty="0">
                <a:latin typeface="+mn-lt"/>
              </a:rPr>
              <a:t>EN QUE LOS CIUDADANOS SE HAN OPUESTO A LA PRIVATIZACIÓN DEL CANAL</a:t>
            </a:r>
            <a:r>
              <a:rPr lang="es-ES" sz="2400" b="1" dirty="0">
                <a:latin typeface="+mn-lt"/>
              </a:rPr>
              <a:t> </a:t>
            </a:r>
          </a:p>
        </p:txBody>
      </p:sp>
      <p:pic>
        <p:nvPicPr>
          <p:cNvPr id="210949" name="Picture 120" descr="4"/>
          <p:cNvPicPr>
            <a:picLocks noChangeAspect="1" noChangeArrowheads="1"/>
          </p:cNvPicPr>
          <p:nvPr/>
        </p:nvPicPr>
        <p:blipFill>
          <a:blip r:embed="rId2" cstate="print"/>
          <a:srcRect/>
          <a:stretch>
            <a:fillRect/>
          </a:stretch>
        </p:blipFill>
        <p:spPr bwMode="auto">
          <a:xfrm>
            <a:off x="5651500" y="1412875"/>
            <a:ext cx="3492500" cy="2447925"/>
          </a:xfrm>
          <a:prstGeom prst="rect">
            <a:avLst/>
          </a:prstGeom>
          <a:noFill/>
          <a:ln w="9525">
            <a:noFill/>
            <a:miter lim="800000"/>
            <a:headEnd/>
            <a:tailEnd/>
          </a:ln>
        </p:spPr>
      </p:pic>
      <p:pic>
        <p:nvPicPr>
          <p:cNvPr id="210950" name="Picture 133" descr="1"/>
          <p:cNvPicPr>
            <a:picLocks noChangeAspect="1" noChangeArrowheads="1"/>
          </p:cNvPicPr>
          <p:nvPr/>
        </p:nvPicPr>
        <p:blipFill>
          <a:blip r:embed="rId3" cstate="print"/>
          <a:srcRect/>
          <a:stretch>
            <a:fillRect/>
          </a:stretch>
        </p:blipFill>
        <p:spPr bwMode="auto">
          <a:xfrm>
            <a:off x="5651500" y="3933825"/>
            <a:ext cx="3492500" cy="2159000"/>
          </a:xfrm>
          <a:prstGeom prst="rect">
            <a:avLst/>
          </a:prstGeom>
          <a:noFill/>
          <a:ln w="9525">
            <a:noFill/>
            <a:miter lim="800000"/>
            <a:headEnd/>
            <a:tailEnd/>
          </a:ln>
        </p:spPr>
      </p:pic>
      <p:pic>
        <p:nvPicPr>
          <p:cNvPr id="210951" name="Picture 6" descr="DSC_0600"/>
          <p:cNvPicPr>
            <a:picLocks noChangeAspect="1" noChangeArrowheads="1"/>
          </p:cNvPicPr>
          <p:nvPr/>
        </p:nvPicPr>
        <p:blipFill>
          <a:blip r:embed="rId4" cstate="print"/>
          <a:srcRect/>
          <a:stretch>
            <a:fillRect/>
          </a:stretch>
        </p:blipFill>
        <p:spPr bwMode="auto">
          <a:xfrm>
            <a:off x="0" y="1412875"/>
            <a:ext cx="5580063" cy="2447925"/>
          </a:xfrm>
          <a:prstGeom prst="rect">
            <a:avLst/>
          </a:prstGeom>
          <a:noFill/>
          <a:ln w="9525">
            <a:noFill/>
            <a:miter lim="800000"/>
            <a:headEnd/>
            <a:tailEnd/>
          </a:ln>
        </p:spPr>
      </p:pic>
      <p:pic>
        <p:nvPicPr>
          <p:cNvPr id="210952" name="Picture 4" descr="MarchaBici_CanalYII%252520%25252814%252529"/>
          <p:cNvPicPr>
            <a:picLocks noChangeAspect="1" noChangeArrowheads="1"/>
          </p:cNvPicPr>
          <p:nvPr/>
        </p:nvPicPr>
        <p:blipFill>
          <a:blip r:embed="rId5" cstate="print"/>
          <a:srcRect/>
          <a:stretch>
            <a:fillRect/>
          </a:stretch>
        </p:blipFill>
        <p:spPr bwMode="auto">
          <a:xfrm>
            <a:off x="0" y="3933825"/>
            <a:ext cx="1979613" cy="2735263"/>
          </a:xfrm>
          <a:prstGeom prst="rect">
            <a:avLst/>
          </a:prstGeom>
          <a:noFill/>
          <a:ln w="9525">
            <a:noFill/>
            <a:miter lim="800000"/>
            <a:headEnd/>
            <a:tailEnd/>
          </a:ln>
        </p:spPr>
      </p:pic>
      <p:pic>
        <p:nvPicPr>
          <p:cNvPr id="210953" name="Picture 8" descr="IMG_8994"/>
          <p:cNvPicPr>
            <a:picLocks noChangeAspect="1" noChangeArrowheads="1"/>
          </p:cNvPicPr>
          <p:nvPr/>
        </p:nvPicPr>
        <p:blipFill>
          <a:blip r:embed="rId6" cstate="print"/>
          <a:srcRect/>
          <a:stretch>
            <a:fillRect/>
          </a:stretch>
        </p:blipFill>
        <p:spPr bwMode="auto">
          <a:xfrm>
            <a:off x="2051050" y="3952875"/>
            <a:ext cx="3529013" cy="2716213"/>
          </a:xfrm>
          <a:prstGeom prst="rect">
            <a:avLst/>
          </a:prstGeom>
          <a:noFill/>
          <a:ln w="9525">
            <a:noFill/>
            <a:miter lim="800000"/>
            <a:headEnd/>
            <a:tailEnd/>
          </a:ln>
        </p:spPr>
      </p:pic>
      <p:sp>
        <p:nvSpPr>
          <p:cNvPr id="210955" name="Text Box 11"/>
          <p:cNvSpPr txBox="1">
            <a:spLocks noChangeArrowheads="1"/>
          </p:cNvSpPr>
          <p:nvPr/>
        </p:nvSpPr>
        <p:spPr bwMode="auto">
          <a:xfrm>
            <a:off x="5724525" y="6113463"/>
            <a:ext cx="3168650" cy="366712"/>
          </a:xfrm>
          <a:prstGeom prst="rect">
            <a:avLst/>
          </a:prstGeom>
          <a:noFill/>
          <a:ln w="9525">
            <a:noFill/>
            <a:miter lim="800000"/>
            <a:headEnd/>
            <a:tailEnd/>
          </a:ln>
          <a:effectLst/>
        </p:spPr>
        <p:txBody>
          <a:bodyPr>
            <a:spAutoFit/>
          </a:bodyPr>
          <a:lstStyle/>
          <a:p>
            <a:r>
              <a:rPr lang="es-ES" dirty="0">
                <a:latin typeface="+mn-lt"/>
              </a:rPr>
              <a:t>Consulta social 4 febrero 2012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2"/>
          <p:cNvSpPr txBox="1">
            <a:spLocks noChangeArrowheads="1"/>
          </p:cNvSpPr>
          <p:nvPr/>
        </p:nvSpPr>
        <p:spPr bwMode="auto">
          <a:xfrm>
            <a:off x="179388" y="549275"/>
            <a:ext cx="8785225" cy="400110"/>
          </a:xfrm>
          <a:prstGeom prst="rect">
            <a:avLst/>
          </a:prstGeom>
          <a:noFill/>
          <a:ln w="9525">
            <a:noFill/>
            <a:miter lim="800000"/>
            <a:headEnd/>
            <a:tailEnd/>
          </a:ln>
        </p:spPr>
        <p:txBody>
          <a:bodyPr>
            <a:spAutoFit/>
          </a:bodyPr>
          <a:lstStyle/>
          <a:p>
            <a:pPr algn="ctr"/>
            <a:r>
              <a:rPr lang="es-ES" sz="2000" b="1" dirty="0">
                <a:latin typeface="+mn-lt"/>
              </a:rPr>
              <a:t>EL CHANTAJE A LOS AYUNTAMIENTOS</a:t>
            </a:r>
          </a:p>
        </p:txBody>
      </p:sp>
      <p:sp>
        <p:nvSpPr>
          <p:cNvPr id="177154" name="Text Box 3"/>
          <p:cNvSpPr txBox="1">
            <a:spLocks noChangeArrowheads="1"/>
          </p:cNvSpPr>
          <p:nvPr/>
        </p:nvSpPr>
        <p:spPr bwMode="auto">
          <a:xfrm>
            <a:off x="683766" y="1415092"/>
            <a:ext cx="7992690" cy="4678204"/>
          </a:xfrm>
          <a:prstGeom prst="rect">
            <a:avLst/>
          </a:prstGeom>
          <a:noFill/>
          <a:ln w="9525">
            <a:noFill/>
            <a:miter lim="800000"/>
            <a:headEnd/>
            <a:tailEnd/>
          </a:ln>
        </p:spPr>
        <p:txBody>
          <a:bodyPr wrap="square">
            <a:spAutoFit/>
          </a:bodyPr>
          <a:lstStyle/>
          <a:p>
            <a:pPr marL="742950" lvl="1" indent="-285750"/>
            <a:endParaRPr lang="es-ES" sz="800" b="1" dirty="0">
              <a:latin typeface="Calibri" pitchFamily="34" charset="0"/>
            </a:endParaRPr>
          </a:p>
          <a:p>
            <a:pPr marL="342900" indent="-342900">
              <a:buFontTx/>
              <a:buChar char="•"/>
            </a:pPr>
            <a:r>
              <a:rPr lang="es-ES" dirty="0">
                <a:latin typeface="+mn-lt"/>
              </a:rPr>
              <a:t>A los ayuntamientos se les ha impuesto un nuevo modelo de gestión contrario a sus intereses, a través del chantaje y la promulgación de leyes de dudosa constitucionalidad. </a:t>
            </a:r>
          </a:p>
          <a:p>
            <a:pPr marL="342900" indent="-342900"/>
            <a:endParaRPr lang="es-ES" dirty="0">
              <a:latin typeface="+mn-lt"/>
            </a:endParaRPr>
          </a:p>
          <a:p>
            <a:pPr marL="342900" indent="-342900">
              <a:buFontTx/>
              <a:buChar char="•"/>
            </a:pPr>
            <a:r>
              <a:rPr lang="es-ES" dirty="0">
                <a:latin typeface="+mn-lt"/>
              </a:rPr>
              <a:t>El Gobierno de la CM ha marginado a los ayuntamiento en la toma de decisiones respecto a la privatización del Canal, a pesar de ser competentes en la materia y propietario de las infraestructuras municipales (Recurso de constitucionalidad de la Ley 6/2011)</a:t>
            </a:r>
          </a:p>
          <a:p>
            <a:pPr marL="342900" indent="-342900"/>
            <a:endParaRPr lang="es-ES" dirty="0">
              <a:latin typeface="+mn-lt"/>
            </a:endParaRPr>
          </a:p>
          <a:p>
            <a:pPr marL="342900" indent="-342900">
              <a:buFontTx/>
              <a:buChar char="•"/>
            </a:pPr>
            <a:r>
              <a:rPr lang="es-ES" dirty="0">
                <a:latin typeface="+mn-lt"/>
              </a:rPr>
              <a:t>El proceso se ha desarrollado sin suficiente información y transparencia</a:t>
            </a:r>
          </a:p>
          <a:p>
            <a:pPr marL="342900" indent="-342900"/>
            <a:endParaRPr lang="es-ES" dirty="0">
              <a:latin typeface="+mn-lt"/>
            </a:endParaRPr>
          </a:p>
          <a:p>
            <a:pPr marL="342900" indent="-342900">
              <a:buFontTx/>
              <a:buChar char="•"/>
            </a:pPr>
            <a:r>
              <a:rPr lang="es-ES" dirty="0">
                <a:latin typeface="+mn-lt"/>
              </a:rPr>
              <a:t>El nuevo modelo no respeta las competencias municipales.</a:t>
            </a:r>
          </a:p>
          <a:p>
            <a:pPr marL="342900" indent="-342900"/>
            <a:endParaRPr lang="es-ES" dirty="0">
              <a:latin typeface="+mn-lt"/>
            </a:endParaRPr>
          </a:p>
          <a:p>
            <a:pPr marL="342900" indent="-342900">
              <a:buFontTx/>
              <a:buChar char="•"/>
            </a:pPr>
            <a:r>
              <a:rPr lang="es-ES" dirty="0">
                <a:latin typeface="+mn-lt"/>
              </a:rPr>
              <a:t>Posible ilegalidad de los nuevos convenios. Recursos contencioso-Administrativos presentados por la Plataforma y otras entidades.</a:t>
            </a:r>
          </a:p>
          <a:p>
            <a:pPr marL="342900" indent="-342900">
              <a:buFontTx/>
              <a:buChar char="•"/>
            </a:pPr>
            <a:endParaRPr lang="es-E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2"/>
          <p:cNvSpPr txBox="1">
            <a:spLocks noChangeArrowheads="1"/>
          </p:cNvSpPr>
          <p:nvPr/>
        </p:nvSpPr>
        <p:spPr bwMode="auto">
          <a:xfrm>
            <a:off x="179388" y="333375"/>
            <a:ext cx="8785225" cy="707886"/>
          </a:xfrm>
          <a:prstGeom prst="rect">
            <a:avLst/>
          </a:prstGeom>
          <a:noFill/>
          <a:ln w="9525">
            <a:noFill/>
            <a:miter lim="800000"/>
            <a:headEnd/>
            <a:tailEnd/>
          </a:ln>
        </p:spPr>
        <p:txBody>
          <a:bodyPr>
            <a:spAutoFit/>
          </a:bodyPr>
          <a:lstStyle/>
          <a:p>
            <a:pPr algn="ctr"/>
            <a:r>
              <a:rPr lang="es-ES" sz="2000" b="1" dirty="0">
                <a:latin typeface="+mn-lt"/>
                <a:cs typeface="Arial" charset="0"/>
              </a:rPr>
              <a:t>DEFICIENCIAS Y OPACIDAD DEL NUEVO </a:t>
            </a:r>
          </a:p>
          <a:p>
            <a:pPr algn="ctr"/>
            <a:r>
              <a:rPr lang="es-ES" sz="2000" b="1" dirty="0">
                <a:latin typeface="+mn-lt"/>
                <a:cs typeface="Arial" charset="0"/>
              </a:rPr>
              <a:t>MODELO DE GESTIÓN</a:t>
            </a:r>
          </a:p>
        </p:txBody>
      </p:sp>
      <p:sp>
        <p:nvSpPr>
          <p:cNvPr id="179202" name="Text Box 3"/>
          <p:cNvSpPr txBox="1">
            <a:spLocks noChangeArrowheads="1"/>
          </p:cNvSpPr>
          <p:nvPr/>
        </p:nvSpPr>
        <p:spPr bwMode="auto">
          <a:xfrm>
            <a:off x="395858" y="1341438"/>
            <a:ext cx="8352606" cy="4801314"/>
          </a:xfrm>
          <a:prstGeom prst="rect">
            <a:avLst/>
          </a:prstGeom>
          <a:noFill/>
          <a:ln w="9525">
            <a:noFill/>
            <a:miter lim="800000"/>
            <a:headEnd/>
            <a:tailEnd/>
          </a:ln>
        </p:spPr>
        <p:txBody>
          <a:bodyPr wrap="square">
            <a:spAutoFit/>
          </a:bodyPr>
          <a:lstStyle/>
          <a:p>
            <a:pPr marL="342900" indent="-342900">
              <a:buFontTx/>
              <a:buChar char="•"/>
            </a:pPr>
            <a:r>
              <a:rPr lang="es-ES" dirty="0">
                <a:latin typeface="+mn-lt"/>
                <a:cs typeface="Arial" charset="0"/>
              </a:rPr>
              <a:t>El </a:t>
            </a:r>
            <a:r>
              <a:rPr lang="es-ES" u="sng" dirty="0">
                <a:latin typeface="+mn-lt"/>
                <a:cs typeface="Arial" charset="0"/>
              </a:rPr>
              <a:t>30 de mayo</a:t>
            </a:r>
            <a:r>
              <a:rPr lang="es-ES" dirty="0">
                <a:latin typeface="+mn-lt"/>
                <a:cs typeface="Arial" charset="0"/>
              </a:rPr>
              <a:t> el Gobierno de la C de M anunció su decisión de </a:t>
            </a:r>
            <a:r>
              <a:rPr lang="es-ES" b="1" dirty="0">
                <a:solidFill>
                  <a:srgbClr val="A13D29"/>
                </a:solidFill>
                <a:latin typeface="+mn-lt"/>
                <a:cs typeface="Arial" charset="0"/>
              </a:rPr>
              <a:t>renunciar, </a:t>
            </a:r>
            <a:r>
              <a:rPr lang="es-ES" b="1" i="1" dirty="0">
                <a:solidFill>
                  <a:srgbClr val="A13D29"/>
                </a:solidFill>
                <a:latin typeface="+mn-lt"/>
                <a:cs typeface="Arial" charset="0"/>
              </a:rPr>
              <a:t>por el momento</a:t>
            </a:r>
            <a:r>
              <a:rPr lang="es-ES" b="1" dirty="0">
                <a:solidFill>
                  <a:srgbClr val="A13D29"/>
                </a:solidFill>
                <a:latin typeface="+mn-lt"/>
                <a:cs typeface="Arial" charset="0"/>
              </a:rPr>
              <a:t>,  a la venta del CYII</a:t>
            </a:r>
            <a:r>
              <a:rPr lang="es-ES" dirty="0">
                <a:latin typeface="+mn-lt"/>
                <a:cs typeface="Arial" charset="0"/>
              </a:rPr>
              <a:t>, debido que la situación económica imposibilitaba su venta a empresas privadas</a:t>
            </a:r>
          </a:p>
          <a:p>
            <a:pPr marL="342900" indent="-342900"/>
            <a:endParaRPr lang="es-ES" dirty="0">
              <a:latin typeface="+mn-lt"/>
              <a:cs typeface="Arial" charset="0"/>
            </a:endParaRPr>
          </a:p>
          <a:p>
            <a:pPr marL="342900" indent="-342900">
              <a:buFontTx/>
              <a:buChar char="•"/>
            </a:pPr>
            <a:r>
              <a:rPr lang="es-ES" dirty="0">
                <a:latin typeface="+mn-lt"/>
                <a:cs typeface="Arial" charset="0"/>
              </a:rPr>
              <a:t>Sin embargo, </a:t>
            </a:r>
            <a:r>
              <a:rPr lang="es-ES" b="1" dirty="0">
                <a:solidFill>
                  <a:srgbClr val="A13D29"/>
                </a:solidFill>
                <a:latin typeface="+mn-lt"/>
                <a:cs typeface="Arial" charset="0"/>
              </a:rPr>
              <a:t>se anuncia la creación de una S.A. 100% pública</a:t>
            </a:r>
            <a:r>
              <a:rPr lang="es-ES" dirty="0">
                <a:latin typeface="+mn-lt"/>
                <a:cs typeface="Arial" charset="0"/>
              </a:rPr>
              <a:t>, denominada CANAL de Isabel II GESTIÓN SA que gestionará el ciclo integral del agua.</a:t>
            </a:r>
          </a:p>
          <a:p>
            <a:pPr marL="342900" indent="-342900"/>
            <a:endParaRPr lang="es-ES" dirty="0">
              <a:latin typeface="+mn-lt"/>
              <a:cs typeface="Arial" charset="0"/>
            </a:endParaRPr>
          </a:p>
          <a:p>
            <a:pPr marL="342900" indent="-342900">
              <a:buFontTx/>
              <a:buChar char="•"/>
            </a:pPr>
            <a:r>
              <a:rPr lang="es-ES" dirty="0">
                <a:latin typeface="+mn-lt"/>
                <a:cs typeface="Arial" charset="0"/>
              </a:rPr>
              <a:t>El 12 de junio </a:t>
            </a:r>
            <a:r>
              <a:rPr lang="es-ES" b="1" dirty="0">
                <a:solidFill>
                  <a:srgbClr val="A13D29"/>
                </a:solidFill>
                <a:latin typeface="+mn-lt"/>
                <a:cs typeface="Arial" charset="0"/>
              </a:rPr>
              <a:t>el Consejo de Gobierno de la C de M autorizó la constitución de la empresa</a:t>
            </a:r>
            <a:r>
              <a:rPr lang="es-ES" dirty="0">
                <a:latin typeface="+mn-lt"/>
                <a:cs typeface="Arial" charset="0"/>
              </a:rPr>
              <a:t> y aprobó el inventario de bienes y derechos, el contrato programa y su valoración económica. </a:t>
            </a:r>
          </a:p>
          <a:p>
            <a:pPr marL="342900" indent="-342900"/>
            <a:endParaRPr lang="es-ES" dirty="0">
              <a:latin typeface="+mn-lt"/>
              <a:cs typeface="Arial" charset="0"/>
            </a:endParaRPr>
          </a:p>
          <a:p>
            <a:pPr marL="342900" indent="-342900">
              <a:buFontTx/>
              <a:buChar char="•"/>
            </a:pPr>
            <a:r>
              <a:rPr lang="es-ES" dirty="0">
                <a:latin typeface="+mn-lt"/>
                <a:cs typeface="Arial" charset="0"/>
              </a:rPr>
              <a:t>El paso del personal del Canal (el 99%)</a:t>
            </a:r>
            <a:r>
              <a:rPr lang="es-ES" u="sng" dirty="0">
                <a:latin typeface="+mn-lt"/>
                <a:cs typeface="Arial" charset="0"/>
              </a:rPr>
              <a:t> </a:t>
            </a:r>
            <a:r>
              <a:rPr lang="es-ES" dirty="0">
                <a:latin typeface="+mn-lt"/>
                <a:cs typeface="Arial" charset="0"/>
              </a:rPr>
              <a:t>a la nueva sociedad ha sido traumático y sin ser negociado con el comité, habiendo finalizado el 1 de julio.  La plantilla actual del CYII es de una veintena de trabajadores.</a:t>
            </a:r>
          </a:p>
          <a:p>
            <a:pPr marL="342900" indent="-342900"/>
            <a:endParaRPr lang="es-ES" dirty="0">
              <a:latin typeface="+mn-lt"/>
              <a:cs typeface="Arial" charset="0"/>
            </a:endParaRPr>
          </a:p>
          <a:p>
            <a:pPr marL="342900" indent="-342900">
              <a:buFontTx/>
              <a:buChar char="•"/>
            </a:pPr>
            <a:r>
              <a:rPr lang="es-ES" dirty="0">
                <a:latin typeface="+mn-lt"/>
                <a:cs typeface="Arial" charset="0"/>
              </a:rPr>
              <a:t>El nuevo modelo consta de </a:t>
            </a:r>
            <a:r>
              <a:rPr lang="es-ES" b="1" dirty="0">
                <a:solidFill>
                  <a:srgbClr val="8B3331"/>
                </a:solidFill>
                <a:latin typeface="+mn-lt"/>
                <a:cs typeface="Arial" charset="0"/>
              </a:rPr>
              <a:t>un micro ente público</a:t>
            </a:r>
            <a:r>
              <a:rPr lang="es-ES" dirty="0">
                <a:latin typeface="+mn-lt"/>
                <a:cs typeface="Arial" charset="0"/>
              </a:rPr>
              <a:t> (CYII) y de </a:t>
            </a:r>
            <a:r>
              <a:rPr lang="es-ES" b="1" dirty="0">
                <a:solidFill>
                  <a:srgbClr val="8B3331"/>
                </a:solidFill>
                <a:latin typeface="+mn-lt"/>
                <a:cs typeface="Arial" charset="0"/>
              </a:rPr>
              <a:t>una sociedad anónima</a:t>
            </a:r>
            <a:r>
              <a:rPr lang="es-ES" dirty="0">
                <a:latin typeface="+mn-lt"/>
                <a:cs typeface="Arial" charset="0"/>
              </a:rPr>
              <a:t> (Canal de Isabel Gestión SA)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951" name="Group 31"/>
          <p:cNvGraphicFramePr>
            <a:graphicFrameLocks noGrp="1"/>
          </p:cNvGraphicFramePr>
          <p:nvPr>
            <p:ph idx="4294967295"/>
          </p:nvPr>
        </p:nvGraphicFramePr>
        <p:xfrm>
          <a:off x="539750" y="4663400"/>
          <a:ext cx="8064500" cy="1645920"/>
        </p:xfrm>
        <a:graphic>
          <a:graphicData uri="http://schemas.openxmlformats.org/drawingml/2006/table">
            <a:tbl>
              <a:tblPr/>
              <a:tblGrid>
                <a:gridCol w="8064500"/>
              </a:tblGrid>
              <a:tr h="277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Times New Roman" pitchFamily="18" charset="0"/>
                          <a:cs typeface="Calibri" pitchFamily="34" charset="0"/>
                        </a:rPr>
                        <a:t>CANAL DE ISABEL II GESTIÓN S.A. (BORM de 10 de diciembre de 2012)*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F616"/>
                    </a:solidFill>
                  </a:tcPr>
                </a:tc>
              </a:tr>
              <a:tr h="12350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Presidente: Salvador Victoria (PP)</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Secretario Consejo: Fernando José de Cevallos (PP)</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s-ES" sz="1600" b="0" i="0" u="sng" strike="noStrike" cap="none" normalizeH="0" baseline="0" dirty="0" smtClean="0">
                          <a:ln>
                            <a:noFill/>
                          </a:ln>
                          <a:solidFill>
                            <a:schemeClr val="tx1"/>
                          </a:solidFill>
                          <a:effectLst/>
                          <a:latin typeface="+mn-lt"/>
                          <a:ea typeface="Times New Roman" pitchFamily="18" charset="0"/>
                          <a:cs typeface="Calibri" pitchFamily="34" charset="0"/>
                        </a:rPr>
                        <a:t>Consejeros</a:t>
                      </a: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 José Manuel Serra (PP), Vicepresidente; Antonio de Guindos (PP);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                     Enrique </a:t>
                      </a:r>
                      <a:r>
                        <a:rPr kumimoji="0" lang="es-ES" sz="1600" b="0" i="0" u="none" strike="noStrike" cap="none" normalizeH="0" baseline="0" dirty="0" err="1" smtClean="0">
                          <a:ln>
                            <a:noFill/>
                          </a:ln>
                          <a:solidFill>
                            <a:schemeClr val="tx1"/>
                          </a:solidFill>
                          <a:effectLst/>
                          <a:latin typeface="+mn-lt"/>
                          <a:ea typeface="Times New Roman" pitchFamily="18" charset="0"/>
                          <a:cs typeface="Calibri" pitchFamily="34" charset="0"/>
                        </a:rPr>
                        <a:t>Ossorio</a:t>
                      </a: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 (PP): David Pérez (PP) y Agapito Ramos (cercano al PP)</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s-ES" sz="1600" b="0" i="0" u="sng" strike="noStrike" cap="none" normalizeH="0" baseline="0" dirty="0" smtClean="0">
                          <a:ln>
                            <a:noFill/>
                          </a:ln>
                          <a:solidFill>
                            <a:schemeClr val="tx1"/>
                          </a:solidFill>
                          <a:effectLst/>
                          <a:latin typeface="+mn-lt"/>
                          <a:ea typeface="Times New Roman" pitchFamily="18" charset="0"/>
                          <a:cs typeface="Calibri" pitchFamily="34" charset="0"/>
                        </a:rPr>
                        <a:t>Director General</a:t>
                      </a: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 Adrián Martín (No forma parte del Consejo)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F9F"/>
                    </a:solidFill>
                  </a:tcPr>
                </a:tc>
              </a:tr>
            </a:tbl>
          </a:graphicData>
        </a:graphic>
      </p:graphicFrame>
      <p:sp>
        <p:nvSpPr>
          <p:cNvPr id="181257" name="Text Box 29"/>
          <p:cNvSpPr txBox="1">
            <a:spLocks noChangeArrowheads="1"/>
          </p:cNvSpPr>
          <p:nvPr/>
        </p:nvSpPr>
        <p:spPr bwMode="auto">
          <a:xfrm>
            <a:off x="611188" y="496888"/>
            <a:ext cx="7908925" cy="400110"/>
          </a:xfrm>
          <a:prstGeom prst="rect">
            <a:avLst/>
          </a:prstGeom>
          <a:noFill/>
          <a:ln w="9525">
            <a:noFill/>
            <a:miter lim="800000"/>
            <a:headEnd/>
            <a:tailEnd/>
          </a:ln>
        </p:spPr>
        <p:txBody>
          <a:bodyPr>
            <a:spAutoFit/>
          </a:bodyPr>
          <a:lstStyle/>
          <a:p>
            <a:pPr algn="ctr"/>
            <a:r>
              <a:rPr lang="es-ES" sz="2000" b="1" dirty="0">
                <a:latin typeface="+mn-lt"/>
              </a:rPr>
              <a:t>CANAL DE ISABEL II GESTIÓN S.A.</a:t>
            </a:r>
          </a:p>
        </p:txBody>
      </p:sp>
      <p:sp>
        <p:nvSpPr>
          <p:cNvPr id="181258" name="Text Box 30"/>
          <p:cNvSpPr txBox="1">
            <a:spLocks noChangeArrowheads="1"/>
          </p:cNvSpPr>
          <p:nvPr/>
        </p:nvSpPr>
        <p:spPr bwMode="auto">
          <a:xfrm>
            <a:off x="1188269" y="980728"/>
            <a:ext cx="6984131" cy="3570208"/>
          </a:xfrm>
          <a:prstGeom prst="rect">
            <a:avLst/>
          </a:prstGeom>
          <a:noFill/>
          <a:ln w="9525">
            <a:noFill/>
            <a:miter lim="800000"/>
            <a:headEnd/>
            <a:tailEnd/>
          </a:ln>
        </p:spPr>
        <p:txBody>
          <a:bodyPr wrap="square">
            <a:spAutoFit/>
          </a:bodyPr>
          <a:lstStyle/>
          <a:p>
            <a:pPr>
              <a:buFontTx/>
              <a:buChar char="•"/>
            </a:pPr>
            <a:r>
              <a:rPr lang="es-ES" dirty="0">
                <a:latin typeface="+mn-lt"/>
              </a:rPr>
              <a:t>  Falta de transparencia y publicidad en </a:t>
            </a:r>
            <a:r>
              <a:rPr lang="es-ES" dirty="0" smtClean="0">
                <a:latin typeface="+mn-lt"/>
              </a:rPr>
              <a:t>su </a:t>
            </a:r>
            <a:r>
              <a:rPr lang="es-ES" dirty="0">
                <a:latin typeface="+mn-lt"/>
              </a:rPr>
              <a:t>constitución</a:t>
            </a:r>
          </a:p>
          <a:p>
            <a:endParaRPr lang="es-ES" sz="1100" dirty="0">
              <a:latin typeface="+mn-lt"/>
            </a:endParaRPr>
          </a:p>
          <a:p>
            <a:pPr marL="187325" indent="-187325">
              <a:buFontTx/>
              <a:buChar char="•"/>
            </a:pPr>
            <a:r>
              <a:rPr lang="es-ES" dirty="0">
                <a:latin typeface="+mn-lt"/>
              </a:rPr>
              <a:t> </a:t>
            </a:r>
            <a:r>
              <a:rPr lang="es-ES" dirty="0" smtClean="0">
                <a:latin typeface="+mn-lt"/>
              </a:rPr>
              <a:t>Se </a:t>
            </a:r>
            <a:r>
              <a:rPr lang="es-ES" dirty="0">
                <a:latin typeface="+mn-lt"/>
              </a:rPr>
              <a:t>desconoce todo </a:t>
            </a:r>
            <a:r>
              <a:rPr lang="es-ES" dirty="0" smtClean="0">
                <a:latin typeface="+mn-lt"/>
              </a:rPr>
              <a:t>lo relativo a la conformación de la sociedad, en particular los aspectos organizativos y funcionales, económicos y patrimoniales, los bienes y derechos que la conforman, sus funciones y obligaciones y la justificación del capital social adoptado</a:t>
            </a:r>
            <a:endParaRPr lang="es-ES" dirty="0">
              <a:latin typeface="+mn-lt"/>
            </a:endParaRPr>
          </a:p>
          <a:p>
            <a:endParaRPr lang="es-ES" sz="1100" dirty="0">
              <a:latin typeface="+mn-lt"/>
            </a:endParaRPr>
          </a:p>
          <a:p>
            <a:pPr>
              <a:buFontTx/>
              <a:buChar char="•"/>
            </a:pPr>
            <a:r>
              <a:rPr lang="es-ES" dirty="0">
                <a:latin typeface="+mn-lt"/>
              </a:rPr>
              <a:t>  El consejo de administración decide la reserva voluntaria y la </a:t>
            </a:r>
          </a:p>
          <a:p>
            <a:pPr marL="187325" indent="-187325"/>
            <a:r>
              <a:rPr lang="es-ES" dirty="0">
                <a:latin typeface="+mn-lt"/>
              </a:rPr>
              <a:t>   distribución de dividendos.</a:t>
            </a:r>
          </a:p>
          <a:p>
            <a:endParaRPr lang="es-ES" sz="1100" dirty="0">
              <a:latin typeface="+mn-lt"/>
            </a:endParaRPr>
          </a:p>
          <a:p>
            <a:pPr>
              <a:buFontTx/>
              <a:buChar char="•"/>
            </a:pPr>
            <a:r>
              <a:rPr lang="es-ES" dirty="0">
                <a:latin typeface="+mn-lt"/>
              </a:rPr>
              <a:t>  Los acuerdos adoptados en el consejo no son públicos</a:t>
            </a:r>
          </a:p>
          <a:p>
            <a:endParaRPr lang="es-ES" sz="1100" dirty="0">
              <a:latin typeface="+mn-lt"/>
            </a:endParaRPr>
          </a:p>
          <a:p>
            <a:pPr>
              <a:buFontTx/>
              <a:buChar char="•"/>
            </a:pPr>
            <a:r>
              <a:rPr lang="es-ES" dirty="0">
                <a:latin typeface="+mn-lt"/>
              </a:rPr>
              <a:t>  Los consejeros son todos de la cuerda </a:t>
            </a:r>
            <a:r>
              <a:rPr lang="es-ES" dirty="0" smtClean="0">
                <a:latin typeface="+mn-lt"/>
              </a:rPr>
              <a:t>de Ignacio </a:t>
            </a:r>
            <a:r>
              <a:rPr lang="es-ES" dirty="0">
                <a:latin typeface="+mn-lt"/>
              </a:rPr>
              <a:t>González. No existe </a:t>
            </a:r>
          </a:p>
          <a:p>
            <a:r>
              <a:rPr lang="es-ES" dirty="0">
                <a:latin typeface="+mn-lt"/>
              </a:rPr>
              <a:t>   representación del comité de empresa</a:t>
            </a:r>
            <a:r>
              <a:rPr lang="es-ES" sz="20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0"/>
          <p:cNvSpPr txBox="1">
            <a:spLocks noChangeArrowheads="1"/>
          </p:cNvSpPr>
          <p:nvPr/>
        </p:nvSpPr>
        <p:spPr bwMode="auto">
          <a:xfrm>
            <a:off x="611188" y="333375"/>
            <a:ext cx="7908925" cy="400110"/>
          </a:xfrm>
          <a:prstGeom prst="rect">
            <a:avLst/>
          </a:prstGeom>
          <a:noFill/>
          <a:ln w="9525">
            <a:noFill/>
            <a:miter lim="800000"/>
            <a:headEnd/>
            <a:tailEnd/>
          </a:ln>
        </p:spPr>
        <p:txBody>
          <a:bodyPr>
            <a:spAutoFit/>
          </a:bodyPr>
          <a:lstStyle/>
          <a:p>
            <a:pPr algn="ctr"/>
            <a:r>
              <a:rPr lang="es-ES" sz="2000" b="1" dirty="0">
                <a:latin typeface="+mn-lt"/>
              </a:rPr>
              <a:t>ENTE PÚBLICO CANAL DE ISABEL II </a:t>
            </a:r>
          </a:p>
        </p:txBody>
      </p:sp>
      <p:sp>
        <p:nvSpPr>
          <p:cNvPr id="182274" name="Text Box 11"/>
          <p:cNvSpPr txBox="1">
            <a:spLocks noChangeArrowheads="1"/>
          </p:cNvSpPr>
          <p:nvPr/>
        </p:nvSpPr>
        <p:spPr bwMode="auto">
          <a:xfrm>
            <a:off x="1168400" y="980728"/>
            <a:ext cx="8012112" cy="2292935"/>
          </a:xfrm>
          <a:prstGeom prst="rect">
            <a:avLst/>
          </a:prstGeom>
          <a:noFill/>
          <a:ln w="9525">
            <a:noFill/>
            <a:miter lim="800000"/>
            <a:headEnd/>
            <a:tailEnd/>
          </a:ln>
        </p:spPr>
        <p:txBody>
          <a:bodyPr>
            <a:spAutoFit/>
          </a:bodyPr>
          <a:lstStyle/>
          <a:p>
            <a:pPr>
              <a:buFontTx/>
              <a:buChar char="•"/>
            </a:pPr>
            <a:r>
              <a:rPr lang="es-ES" dirty="0"/>
              <a:t>  </a:t>
            </a:r>
            <a:r>
              <a:rPr lang="es-ES" dirty="0">
                <a:latin typeface="+mn-lt"/>
              </a:rPr>
              <a:t>Se desconocen sus funciones, competencias y estructura.</a:t>
            </a:r>
          </a:p>
          <a:p>
            <a:endParaRPr lang="es-ES" sz="1100" dirty="0">
              <a:latin typeface="+mn-lt"/>
            </a:endParaRPr>
          </a:p>
          <a:p>
            <a:pPr>
              <a:buFontTx/>
              <a:buChar char="•"/>
            </a:pPr>
            <a:r>
              <a:rPr lang="es-ES" dirty="0">
                <a:latin typeface="+mn-lt"/>
              </a:rPr>
              <a:t>  Sus funciones deberían ser importantes: planificación, control y </a:t>
            </a:r>
          </a:p>
          <a:p>
            <a:r>
              <a:rPr lang="es-ES" dirty="0">
                <a:latin typeface="+mn-lt"/>
              </a:rPr>
              <a:t>   supervisión del cumplimiento del contrato-programa, potestades </a:t>
            </a:r>
          </a:p>
          <a:p>
            <a:r>
              <a:rPr lang="es-ES" dirty="0">
                <a:latin typeface="+mn-lt"/>
              </a:rPr>
              <a:t>   administrativas, etc.</a:t>
            </a:r>
          </a:p>
          <a:p>
            <a:endParaRPr lang="es-ES" sz="1100" dirty="0">
              <a:latin typeface="+mn-lt"/>
            </a:endParaRPr>
          </a:p>
          <a:p>
            <a:pPr>
              <a:buFontTx/>
              <a:buChar char="•"/>
            </a:pPr>
            <a:r>
              <a:rPr lang="es-ES" dirty="0">
                <a:latin typeface="+mn-lt"/>
              </a:rPr>
              <a:t>  No dispone de recursos materiales y humanos.</a:t>
            </a:r>
          </a:p>
          <a:p>
            <a:endParaRPr lang="es-ES" sz="1100" dirty="0">
              <a:latin typeface="+mn-lt"/>
            </a:endParaRPr>
          </a:p>
          <a:p>
            <a:pPr>
              <a:buFontTx/>
              <a:buChar char="•"/>
            </a:pPr>
            <a:r>
              <a:rPr lang="es-ES" dirty="0">
                <a:latin typeface="+mn-lt"/>
              </a:rPr>
              <a:t>  Órgano monocolor (PP), sin representación de los trabajadores</a:t>
            </a:r>
            <a:r>
              <a:rPr lang="es-ES" sz="2000" dirty="0"/>
              <a:t>. </a:t>
            </a:r>
          </a:p>
        </p:txBody>
      </p:sp>
      <p:graphicFrame>
        <p:nvGraphicFramePr>
          <p:cNvPr id="212033" name="Group 65"/>
          <p:cNvGraphicFramePr>
            <a:graphicFrameLocks noGrp="1"/>
          </p:cNvGraphicFramePr>
          <p:nvPr>
            <p:ph idx="4294967295"/>
          </p:nvPr>
        </p:nvGraphicFramePr>
        <p:xfrm>
          <a:off x="611188" y="3501008"/>
          <a:ext cx="7921625" cy="2980873"/>
        </p:xfrm>
        <a:graphic>
          <a:graphicData uri="http://schemas.openxmlformats.org/drawingml/2006/table">
            <a:tbl>
              <a:tblPr/>
              <a:tblGrid>
                <a:gridCol w="1873250"/>
                <a:gridCol w="6048375"/>
              </a:tblGrid>
              <a:tr h="35959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Times New Roman" pitchFamily="18" charset="0"/>
                          <a:cs typeface="Calibri" pitchFamily="34" charset="0"/>
                        </a:rPr>
                        <a:t>ENTE PÚBLICO CYII  (Decreto 68/2012 de 12 de julio) *</a:t>
                      </a:r>
                      <a:endPar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BFDE"/>
                    </a:solidFill>
                  </a:tcPr>
                </a:tc>
                <a:tc hMerge="1">
                  <a:txBody>
                    <a:bodyPr/>
                    <a:lstStyle/>
                    <a:p>
                      <a:endParaRPr lang="es-ES"/>
                    </a:p>
                  </a:txBody>
                  <a:tcPr/>
                </a:tc>
              </a:tr>
              <a:tr h="558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ÓRGANOS 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GOBIERNO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7F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Consejo de Administración / Presidente / Director Gerente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7F2"/>
                    </a:solidFill>
                  </a:tcPr>
                </a:tc>
              </a:tr>
              <a:tr h="1355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mn-lt"/>
                          <a:ea typeface="Times New Roman" pitchFamily="18" charset="0"/>
                          <a:cs typeface="Calibri" pitchFamily="34" charset="0"/>
                        </a:rPr>
                        <a:t>CONSEJO DE ADMINISTRACIÓN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7F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Presidente del CYII: Salvador Victoria (PP)</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3 vocales de la Comunidad de Madrid: Borja Sarasola (PP): Enrique Osorio (PP)</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1 vocal de la Federación de Municipios de Madrid: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2 vocales de la Administración Central: Cristina Cifuentes. Delegado del Gobierno en la Comunidad de Madrid (PP); Miguel Álvaro Antolín. Presidente C.H. Tajo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Director Gerente:  Álvaro de Ulloa. </a:t>
                      </a:r>
                      <a:r>
                        <a:rPr kumimoji="0" lang="es-ES" sz="1600" b="0" i="0" u="none" strike="noStrike" cap="none" normalizeH="0" baseline="0" dirty="0" err="1" smtClean="0">
                          <a:ln>
                            <a:noFill/>
                          </a:ln>
                          <a:solidFill>
                            <a:schemeClr val="tx1"/>
                          </a:solidFill>
                          <a:effectLst/>
                          <a:latin typeface="+mn-lt"/>
                          <a:ea typeface="Times New Roman" pitchFamily="18" charset="0"/>
                          <a:cs typeface="Calibri" pitchFamily="34" charset="0"/>
                        </a:rPr>
                        <a:t>Exconsejero</a:t>
                      </a: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 de </a:t>
                      </a:r>
                      <a:r>
                        <a:rPr kumimoji="0" lang="es-ES" sz="1600" b="0" i="0" u="none" strike="noStrike" cap="none" normalizeH="0" baseline="0" dirty="0" err="1" smtClean="0">
                          <a:ln>
                            <a:noFill/>
                          </a:ln>
                          <a:solidFill>
                            <a:schemeClr val="tx1"/>
                          </a:solidFill>
                          <a:effectLst/>
                          <a:latin typeface="+mn-lt"/>
                          <a:ea typeface="Times New Roman" pitchFamily="18" charset="0"/>
                          <a:cs typeface="Calibri" pitchFamily="34" charset="0"/>
                        </a:rPr>
                        <a:t>Bankia</a:t>
                      </a:r>
                      <a:r>
                        <a:rPr kumimoji="0" lang="es-ES" sz="1600" b="0" i="0" u="none" strike="noStrike" cap="none" normalizeH="0" baseline="0" dirty="0" smtClean="0">
                          <a:ln>
                            <a:noFill/>
                          </a:ln>
                          <a:solidFill>
                            <a:schemeClr val="tx1"/>
                          </a:solidFill>
                          <a:effectLst/>
                          <a:latin typeface="+mn-lt"/>
                          <a:ea typeface="Times New Roman" pitchFamily="18" charset="0"/>
                          <a:cs typeface="Calibri" pitchFamily="34" charset="0"/>
                        </a:rPr>
                        <a:t> (PP)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7F2"/>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611188" y="404813"/>
            <a:ext cx="7908925" cy="707886"/>
          </a:xfrm>
          <a:prstGeom prst="rect">
            <a:avLst/>
          </a:prstGeom>
          <a:noFill/>
          <a:ln w="9525">
            <a:noFill/>
            <a:miter lim="800000"/>
            <a:headEnd/>
            <a:tailEnd/>
          </a:ln>
        </p:spPr>
        <p:txBody>
          <a:bodyPr>
            <a:spAutoFit/>
          </a:bodyPr>
          <a:lstStyle/>
          <a:p>
            <a:pPr algn="ctr"/>
            <a:r>
              <a:rPr lang="es-ES" sz="2000" b="1" dirty="0">
                <a:latin typeface="+mn-lt"/>
              </a:rPr>
              <a:t>REFLEXIONES SOBRE EL NUEVO </a:t>
            </a:r>
          </a:p>
          <a:p>
            <a:pPr algn="ctr"/>
            <a:r>
              <a:rPr lang="es-ES" sz="2000" b="1" dirty="0">
                <a:latin typeface="+mn-lt"/>
              </a:rPr>
              <a:t>MODELO DE GESTIÓN</a:t>
            </a:r>
          </a:p>
        </p:txBody>
      </p:sp>
      <p:sp>
        <p:nvSpPr>
          <p:cNvPr id="183298" name="Text Box 3"/>
          <p:cNvSpPr txBox="1">
            <a:spLocks noChangeArrowheads="1"/>
          </p:cNvSpPr>
          <p:nvPr/>
        </p:nvSpPr>
        <p:spPr bwMode="auto">
          <a:xfrm>
            <a:off x="1044253" y="1341438"/>
            <a:ext cx="7488187" cy="5078313"/>
          </a:xfrm>
          <a:prstGeom prst="rect">
            <a:avLst/>
          </a:prstGeom>
          <a:noFill/>
          <a:ln w="9525">
            <a:noFill/>
            <a:miter lim="800000"/>
            <a:headEnd/>
            <a:tailEnd/>
          </a:ln>
        </p:spPr>
        <p:txBody>
          <a:bodyPr wrap="square">
            <a:spAutoFit/>
          </a:bodyPr>
          <a:lstStyle/>
          <a:p>
            <a:pPr marL="176213" indent="-176213">
              <a:buFontTx/>
              <a:buChar char="•"/>
            </a:pPr>
            <a:r>
              <a:rPr lang="es-ES" dirty="0"/>
              <a:t> </a:t>
            </a:r>
            <a:r>
              <a:rPr lang="es-ES" dirty="0" smtClean="0">
                <a:latin typeface="+mn-lt"/>
              </a:rPr>
              <a:t>Ocultación </a:t>
            </a:r>
            <a:r>
              <a:rPr lang="es-ES" dirty="0">
                <a:latin typeface="+mn-lt"/>
              </a:rPr>
              <a:t>de los documentos básicos que permiten conocer </a:t>
            </a:r>
            <a:r>
              <a:rPr lang="es-ES" dirty="0" smtClean="0">
                <a:latin typeface="+mn-lt"/>
              </a:rPr>
              <a:t>las     </a:t>
            </a:r>
            <a:r>
              <a:rPr lang="es-ES" dirty="0">
                <a:latin typeface="+mn-lt"/>
              </a:rPr>
              <a:t>competencias y obligaciones de la nueva S.A.</a:t>
            </a:r>
          </a:p>
          <a:p>
            <a:pPr marL="176213" indent="-176213"/>
            <a:endParaRPr lang="es-ES" dirty="0">
              <a:latin typeface="+mn-lt"/>
            </a:endParaRPr>
          </a:p>
          <a:p>
            <a:pPr marL="176213" indent="-176213">
              <a:buFontTx/>
              <a:buChar char="•"/>
            </a:pPr>
            <a:r>
              <a:rPr lang="es-ES" dirty="0">
                <a:latin typeface="+mn-lt"/>
              </a:rPr>
              <a:t> </a:t>
            </a:r>
            <a:r>
              <a:rPr lang="es-ES" dirty="0" smtClean="0">
                <a:latin typeface="+mn-lt"/>
              </a:rPr>
              <a:t>La </a:t>
            </a:r>
            <a:r>
              <a:rPr lang="es-ES" dirty="0">
                <a:latin typeface="+mn-lt"/>
              </a:rPr>
              <a:t>S.A. no se ha constituido para mejorar el servicio, sino para </a:t>
            </a:r>
            <a:r>
              <a:rPr lang="es-ES" dirty="0" smtClean="0">
                <a:latin typeface="+mn-lt"/>
              </a:rPr>
              <a:t>prepara </a:t>
            </a:r>
            <a:r>
              <a:rPr lang="es-ES" dirty="0">
                <a:latin typeface="+mn-lt"/>
              </a:rPr>
              <a:t>el futuro desembarco de los accionistas privados.</a:t>
            </a:r>
          </a:p>
          <a:p>
            <a:pPr marL="176213" indent="-176213"/>
            <a:endParaRPr lang="es-ES" dirty="0">
              <a:latin typeface="+mn-lt"/>
            </a:endParaRPr>
          </a:p>
          <a:p>
            <a:pPr marL="176213" indent="-176213">
              <a:buFontTx/>
              <a:buChar char="•"/>
            </a:pPr>
            <a:r>
              <a:rPr lang="es-ES" dirty="0">
                <a:latin typeface="+mn-lt"/>
              </a:rPr>
              <a:t> </a:t>
            </a:r>
            <a:r>
              <a:rPr lang="es-ES" dirty="0" smtClean="0">
                <a:latin typeface="+mn-lt"/>
              </a:rPr>
              <a:t>Es </a:t>
            </a:r>
            <a:r>
              <a:rPr lang="es-ES" dirty="0">
                <a:latin typeface="+mn-lt"/>
              </a:rPr>
              <a:t>ilustrativo el retroceso, que en cuanto a transparencia e </a:t>
            </a:r>
            <a:r>
              <a:rPr lang="es-ES" dirty="0" smtClean="0">
                <a:latin typeface="+mn-lt"/>
              </a:rPr>
              <a:t>información</a:t>
            </a:r>
            <a:r>
              <a:rPr lang="es-ES" dirty="0">
                <a:latin typeface="+mn-lt"/>
              </a:rPr>
              <a:t>, se ha dado desde que el Canal se ha convertido en S.A.</a:t>
            </a:r>
          </a:p>
          <a:p>
            <a:pPr marL="176213" indent="-176213"/>
            <a:endParaRPr lang="es-ES" dirty="0">
              <a:latin typeface="+mn-lt"/>
            </a:endParaRPr>
          </a:p>
          <a:p>
            <a:pPr marL="176213" indent="-176213">
              <a:buFontTx/>
              <a:buChar char="•"/>
            </a:pPr>
            <a:r>
              <a:rPr lang="es-ES" dirty="0">
                <a:latin typeface="+mn-lt"/>
              </a:rPr>
              <a:t> </a:t>
            </a:r>
            <a:r>
              <a:rPr lang="es-ES" dirty="0" smtClean="0">
                <a:latin typeface="+mn-lt"/>
              </a:rPr>
              <a:t>Se </a:t>
            </a:r>
            <a:r>
              <a:rPr lang="es-ES" dirty="0">
                <a:latin typeface="+mn-lt"/>
              </a:rPr>
              <a:t>han eliminado en la SA todos los mecanismos de </a:t>
            </a:r>
            <a:r>
              <a:rPr lang="es-ES" dirty="0" smtClean="0">
                <a:latin typeface="+mn-lt"/>
              </a:rPr>
              <a:t>participación    </a:t>
            </a:r>
            <a:r>
              <a:rPr lang="es-ES" dirty="0">
                <a:latin typeface="+mn-lt"/>
              </a:rPr>
              <a:t>instituciones y de sus trabajadores.</a:t>
            </a:r>
          </a:p>
          <a:p>
            <a:pPr marL="176213" indent="-176213"/>
            <a:endParaRPr lang="es-ES" dirty="0">
              <a:latin typeface="+mn-lt"/>
            </a:endParaRPr>
          </a:p>
          <a:p>
            <a:pPr marL="176213" indent="-176213">
              <a:buFontTx/>
              <a:buChar char="•"/>
            </a:pPr>
            <a:r>
              <a:rPr lang="es-ES" dirty="0">
                <a:latin typeface="+mn-lt"/>
              </a:rPr>
              <a:t> </a:t>
            </a:r>
            <a:r>
              <a:rPr lang="es-ES" dirty="0" smtClean="0">
                <a:latin typeface="+mn-lt"/>
              </a:rPr>
              <a:t>Canal </a:t>
            </a:r>
            <a:r>
              <a:rPr lang="es-ES" dirty="0">
                <a:latin typeface="+mn-lt"/>
              </a:rPr>
              <a:t>Gestión se ha transformado en un coto exclusivo del </a:t>
            </a:r>
            <a:r>
              <a:rPr lang="es-ES" dirty="0" smtClean="0">
                <a:latin typeface="+mn-lt"/>
              </a:rPr>
              <a:t>Presidente </a:t>
            </a:r>
            <a:r>
              <a:rPr lang="es-ES" dirty="0">
                <a:latin typeface="+mn-lt"/>
              </a:rPr>
              <a:t>de la Comunidad Ignacio González.</a:t>
            </a:r>
          </a:p>
          <a:p>
            <a:pPr marL="176213" indent="-176213"/>
            <a:endParaRPr lang="es-ES" dirty="0">
              <a:latin typeface="+mn-lt"/>
            </a:endParaRPr>
          </a:p>
          <a:p>
            <a:pPr marL="176213" indent="-176213">
              <a:buFontTx/>
              <a:buChar char="•"/>
            </a:pPr>
            <a:r>
              <a:rPr lang="es-ES" dirty="0">
                <a:latin typeface="+mn-lt"/>
              </a:rPr>
              <a:t> </a:t>
            </a:r>
            <a:r>
              <a:rPr lang="es-ES" dirty="0" smtClean="0">
                <a:latin typeface="+mn-lt"/>
              </a:rPr>
              <a:t>El </a:t>
            </a:r>
            <a:r>
              <a:rPr lang="es-ES" dirty="0">
                <a:latin typeface="+mn-lt"/>
              </a:rPr>
              <a:t>nuevo modelo de gestión es un esperpento. Quien tiene que </a:t>
            </a:r>
            <a:r>
              <a:rPr lang="es-ES" dirty="0" smtClean="0">
                <a:latin typeface="+mn-lt"/>
              </a:rPr>
              <a:t>controlar</a:t>
            </a:r>
            <a:r>
              <a:rPr lang="es-ES" dirty="0">
                <a:latin typeface="+mn-lt"/>
              </a:rPr>
              <a:t>, el ente público, no dispone de medios y el poder real de </a:t>
            </a:r>
            <a:r>
              <a:rPr lang="es-ES" dirty="0" smtClean="0">
                <a:latin typeface="+mn-lt"/>
              </a:rPr>
              <a:t>decisión </a:t>
            </a:r>
            <a:r>
              <a:rPr lang="es-ES" dirty="0">
                <a:latin typeface="+mn-lt"/>
              </a:rPr>
              <a:t>está en la sociedad anónima. ¿Qué pasará cuando </a:t>
            </a:r>
            <a:r>
              <a:rPr lang="es-ES" dirty="0" smtClean="0">
                <a:latin typeface="+mn-lt"/>
              </a:rPr>
              <a:t>la sociedad </a:t>
            </a:r>
            <a:r>
              <a:rPr lang="es-ES" dirty="0">
                <a:latin typeface="+mn-lt"/>
              </a:rPr>
              <a:t>se privatice?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p:cNvPicPr>
            <a:picLocks noChangeAspect="1" noChangeArrowheads="1"/>
          </p:cNvPicPr>
          <p:nvPr/>
        </p:nvPicPr>
        <p:blipFill>
          <a:blip r:embed="rId3" cstate="print"/>
          <a:srcRect/>
          <a:stretch>
            <a:fillRect/>
          </a:stretch>
        </p:blipFill>
        <p:spPr bwMode="auto">
          <a:xfrm>
            <a:off x="2195513" y="836613"/>
            <a:ext cx="4911725" cy="2884487"/>
          </a:xfrm>
          <a:prstGeom prst="rect">
            <a:avLst/>
          </a:prstGeom>
          <a:noFill/>
          <a:ln w="9525">
            <a:noFill/>
            <a:miter lim="800000"/>
            <a:headEnd/>
            <a:tailEnd/>
          </a:ln>
        </p:spPr>
      </p:pic>
      <p:pic>
        <p:nvPicPr>
          <p:cNvPr id="184322" name="Picture 3"/>
          <p:cNvPicPr>
            <a:picLocks noChangeAspect="1" noChangeArrowheads="1"/>
          </p:cNvPicPr>
          <p:nvPr/>
        </p:nvPicPr>
        <p:blipFill>
          <a:blip r:embed="rId4" cstate="print"/>
          <a:srcRect/>
          <a:stretch>
            <a:fillRect/>
          </a:stretch>
        </p:blipFill>
        <p:spPr bwMode="auto">
          <a:xfrm>
            <a:off x="2195513" y="3789363"/>
            <a:ext cx="4872037" cy="2940050"/>
          </a:xfrm>
          <a:prstGeom prst="rect">
            <a:avLst/>
          </a:prstGeom>
          <a:noFill/>
          <a:ln w="9525">
            <a:noFill/>
            <a:miter lim="800000"/>
            <a:headEnd/>
            <a:tailEnd/>
          </a:ln>
        </p:spPr>
      </p:pic>
      <p:sp>
        <p:nvSpPr>
          <p:cNvPr id="184323" name="Text Box 4"/>
          <p:cNvSpPr txBox="1">
            <a:spLocks noChangeArrowheads="1"/>
          </p:cNvSpPr>
          <p:nvPr/>
        </p:nvSpPr>
        <p:spPr bwMode="auto">
          <a:xfrm>
            <a:off x="1547813" y="280988"/>
            <a:ext cx="6088062" cy="400110"/>
          </a:xfrm>
          <a:prstGeom prst="rect">
            <a:avLst/>
          </a:prstGeom>
          <a:noFill/>
          <a:ln w="9525">
            <a:noFill/>
            <a:miter lim="800000"/>
            <a:headEnd/>
            <a:tailEnd/>
          </a:ln>
        </p:spPr>
        <p:txBody>
          <a:bodyPr>
            <a:spAutoFit/>
          </a:bodyPr>
          <a:lstStyle/>
          <a:p>
            <a:pPr algn="ctr"/>
            <a:r>
              <a:rPr lang="es-ES" sz="2000" b="1" dirty="0">
                <a:latin typeface="+mn-lt"/>
              </a:rPr>
              <a:t>EL NEGOCIO DEL CANAL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19672" y="1484784"/>
            <a:ext cx="64087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1" u="none" strike="noStrike" cap="none" normalizeH="0" baseline="0" dirty="0" smtClean="0">
                <a:ln>
                  <a:noFill/>
                </a:ln>
                <a:effectLst/>
                <a:latin typeface="Calibri" pitchFamily="34" charset="0"/>
                <a:ea typeface="Calibri" pitchFamily="34" charset="0"/>
                <a:cs typeface="Adve06613w"/>
              </a:rPr>
              <a:t>El agua no es un bien comercial como los demás, sino un patrimonio que hay que proteger, defender y tratar como tal. [</a:t>
            </a:r>
            <a:r>
              <a:rPr kumimoji="0" lang="es-ES" sz="2000" b="0" i="1" u="none" strike="noStrike" cap="none" normalizeH="0" baseline="0" dirty="0" smtClean="0">
                <a:ln>
                  <a:noFill/>
                </a:ln>
                <a:effectLst/>
                <a:latin typeface="Calibri" pitchFamily="34" charset="0"/>
                <a:ea typeface="Calibri" pitchFamily="34" charset="0"/>
                <a:cs typeface="Adve06616w"/>
              </a:rPr>
              <a:t>Directiva 2000/60/CE del Parlamento Europeo y del Consejo de 23 de octubre de 2000]</a:t>
            </a:r>
            <a:endParaRPr kumimoji="0" lang="es-ES" sz="2000" b="0" i="0" u="none" strike="noStrike" cap="none" normalizeH="0" baseline="0" dirty="0" smtClean="0">
              <a:ln>
                <a:noFill/>
              </a:ln>
              <a:effectLst/>
              <a:latin typeface="Arial" pitchFamily="34" charset="0"/>
            </a:endParaRPr>
          </a:p>
        </p:txBody>
      </p:sp>
      <p:sp>
        <p:nvSpPr>
          <p:cNvPr id="1026" name="Rectangle 2"/>
          <p:cNvSpPr>
            <a:spLocks noChangeArrowheads="1"/>
          </p:cNvSpPr>
          <p:nvPr/>
        </p:nvSpPr>
        <p:spPr bwMode="auto">
          <a:xfrm>
            <a:off x="1620234" y="3573016"/>
            <a:ext cx="63367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1" u="none" strike="noStrike" cap="none" normalizeH="0" baseline="0" dirty="0" smtClean="0">
                <a:ln>
                  <a:noFill/>
                </a:ln>
                <a:effectLst/>
                <a:latin typeface="Calibri" pitchFamily="34" charset="0"/>
                <a:ea typeface="Calibri" pitchFamily="34" charset="0"/>
                <a:cs typeface="Times New Roman" pitchFamily="18" charset="0"/>
              </a:rPr>
              <a:t>El agua es un recurso natural limitado y un bien público fundamental para la vida y la salud. El derecho humano al agua es indispensable para vivir dignamente y es condición previa para la realización de otros derechos humanos.  [Observación General Nº 15 (2002). Comité de Derechos Económicos, Sociales y Culturales del Consejo Económico y Social de Naciones Unidas]</a:t>
            </a:r>
            <a:endParaRPr kumimoji="0" lang="es-ES" sz="2000" b="0" i="0" u="none" strike="noStrike" cap="none" normalizeH="0" baseline="0" dirty="0" smtClean="0">
              <a:ln>
                <a:noFill/>
              </a:ln>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3"/>
          <p:cNvSpPr txBox="1">
            <a:spLocks noChangeArrowheads="1"/>
          </p:cNvSpPr>
          <p:nvPr/>
        </p:nvSpPr>
        <p:spPr bwMode="auto">
          <a:xfrm>
            <a:off x="1547813" y="1700213"/>
            <a:ext cx="7345362" cy="2241639"/>
          </a:xfrm>
          <a:prstGeom prst="rect">
            <a:avLst/>
          </a:prstGeom>
          <a:noFill/>
          <a:ln w="9525">
            <a:noFill/>
            <a:miter lim="800000"/>
            <a:headEnd/>
            <a:tailEnd/>
          </a:ln>
        </p:spPr>
        <p:txBody>
          <a:bodyPr>
            <a:spAutoFit/>
          </a:bodyPr>
          <a:lstStyle/>
          <a:p>
            <a:pPr marL="444500" indent="-355600" algn="ctr">
              <a:spcAft>
                <a:spcPts val="1000"/>
              </a:spcAft>
              <a:tabLst>
                <a:tab pos="444500" algn="l"/>
              </a:tabLst>
            </a:pPr>
            <a:endParaRPr lang="es-ES" sz="800" b="1" u="sng" dirty="0">
              <a:solidFill>
                <a:srgbClr val="A13D29"/>
              </a:solidFill>
              <a:latin typeface="Calibri" pitchFamily="34" charset="0"/>
            </a:endParaRPr>
          </a:p>
          <a:p>
            <a:pPr marL="444500" indent="-355600">
              <a:spcAft>
                <a:spcPts val="1000"/>
              </a:spcAft>
              <a:buFontTx/>
              <a:buChar char="•"/>
              <a:tabLst>
                <a:tab pos="444500" algn="l"/>
              </a:tabLst>
            </a:pPr>
            <a:r>
              <a:rPr lang="es-ES" dirty="0">
                <a:latin typeface="Calibri" pitchFamily="34" charset="0"/>
              </a:rPr>
              <a:t>La vía política </a:t>
            </a:r>
          </a:p>
          <a:p>
            <a:pPr marL="444500" indent="-355600">
              <a:spcAft>
                <a:spcPts val="1000"/>
              </a:spcAft>
              <a:buFontTx/>
              <a:buChar char="•"/>
              <a:tabLst>
                <a:tab pos="444500" algn="l"/>
              </a:tabLst>
            </a:pPr>
            <a:r>
              <a:rPr lang="es-ES" dirty="0">
                <a:latin typeface="Calibri" pitchFamily="34" charset="0"/>
              </a:rPr>
              <a:t>El derecho a petición de información </a:t>
            </a:r>
          </a:p>
          <a:p>
            <a:pPr marL="444500" indent="-355600">
              <a:spcAft>
                <a:spcPts val="1000"/>
              </a:spcAft>
              <a:buFontTx/>
              <a:buChar char="•"/>
              <a:tabLst>
                <a:tab pos="444500" algn="l"/>
              </a:tabLst>
            </a:pPr>
            <a:r>
              <a:rPr lang="es-ES" dirty="0">
                <a:latin typeface="Calibri" pitchFamily="34" charset="0"/>
              </a:rPr>
              <a:t>La vía jurídica</a:t>
            </a:r>
          </a:p>
          <a:p>
            <a:pPr marL="444500" indent="-355600">
              <a:spcAft>
                <a:spcPts val="1000"/>
              </a:spcAft>
              <a:buFontTx/>
              <a:buChar char="•"/>
              <a:tabLst>
                <a:tab pos="444500" algn="l"/>
              </a:tabLst>
            </a:pPr>
            <a:r>
              <a:rPr lang="es-ES" dirty="0">
                <a:latin typeface="Calibri" pitchFamily="34" charset="0"/>
              </a:rPr>
              <a:t>La vía de la movilización </a:t>
            </a:r>
          </a:p>
          <a:p>
            <a:pPr marL="444500" indent="-355600">
              <a:spcAft>
                <a:spcPts val="1000"/>
              </a:spcAft>
              <a:buFontTx/>
              <a:buChar char="•"/>
              <a:tabLst>
                <a:tab pos="444500" algn="l"/>
              </a:tabLst>
            </a:pPr>
            <a:r>
              <a:rPr lang="es-ES" dirty="0">
                <a:latin typeface="Calibri" pitchFamily="34" charset="0"/>
              </a:rPr>
              <a:t>La vía de los medios de comunicación </a:t>
            </a:r>
          </a:p>
        </p:txBody>
      </p:sp>
      <p:sp>
        <p:nvSpPr>
          <p:cNvPr id="220163" name="Rectangle 3"/>
          <p:cNvSpPr>
            <a:spLocks noChangeArrowheads="1"/>
          </p:cNvSpPr>
          <p:nvPr/>
        </p:nvSpPr>
        <p:spPr bwMode="auto">
          <a:xfrm>
            <a:off x="250825" y="404813"/>
            <a:ext cx="8642350" cy="707886"/>
          </a:xfrm>
          <a:prstGeom prst="rect">
            <a:avLst/>
          </a:prstGeom>
          <a:noFill/>
          <a:ln w="9525">
            <a:noFill/>
            <a:miter lim="800000"/>
            <a:headEnd/>
            <a:tailEnd/>
          </a:ln>
        </p:spPr>
        <p:txBody>
          <a:bodyPr>
            <a:spAutoFit/>
          </a:bodyPr>
          <a:lstStyle/>
          <a:p>
            <a:pPr algn="ctr"/>
            <a:r>
              <a:rPr lang="es-ES" sz="2000" b="1" dirty="0">
                <a:latin typeface="+mn-lt"/>
              </a:rPr>
              <a:t>VIAS PARA CONSEGUIR LA INFORMACIÓN </a:t>
            </a:r>
          </a:p>
          <a:p>
            <a:pPr algn="ctr"/>
            <a:r>
              <a:rPr lang="es-ES" sz="2000" b="1" dirty="0">
                <a:latin typeface="+mn-lt"/>
              </a:rPr>
              <a:t>RELEVANTE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3"/>
          <p:cNvSpPr txBox="1">
            <a:spLocks noChangeArrowheads="1"/>
          </p:cNvSpPr>
          <p:nvPr/>
        </p:nvSpPr>
        <p:spPr bwMode="auto">
          <a:xfrm>
            <a:off x="539750" y="908050"/>
            <a:ext cx="8353425" cy="4052391"/>
          </a:xfrm>
          <a:prstGeom prst="rect">
            <a:avLst/>
          </a:prstGeom>
          <a:noFill/>
          <a:ln w="9525">
            <a:noFill/>
            <a:miter lim="800000"/>
            <a:headEnd/>
            <a:tailEnd/>
          </a:ln>
        </p:spPr>
        <p:txBody>
          <a:bodyPr>
            <a:spAutoFit/>
          </a:bodyPr>
          <a:lstStyle/>
          <a:p>
            <a:pPr marL="444500" indent="-355600" algn="ctr">
              <a:spcAft>
                <a:spcPts val="1000"/>
              </a:spcAft>
              <a:tabLst>
                <a:tab pos="444500" algn="l"/>
              </a:tabLst>
            </a:pPr>
            <a:endParaRPr lang="es-ES" sz="800" b="1" u="sng" dirty="0">
              <a:solidFill>
                <a:srgbClr val="A13D29"/>
              </a:solidFill>
              <a:latin typeface="Calibri" pitchFamily="34" charset="0"/>
            </a:endParaRPr>
          </a:p>
          <a:p>
            <a:pPr marL="444500" indent="-355600">
              <a:spcAft>
                <a:spcPts val="1000"/>
              </a:spcAft>
              <a:buFontTx/>
              <a:buChar char="•"/>
              <a:tabLst>
                <a:tab pos="444500" algn="l"/>
              </a:tabLst>
            </a:pPr>
            <a:r>
              <a:rPr lang="es-ES" dirty="0">
                <a:latin typeface="Calibri" pitchFamily="34" charset="0"/>
              </a:rPr>
              <a:t>Otro objetivo de la campaña es exigir </a:t>
            </a:r>
            <a:r>
              <a:rPr lang="es-ES" b="1" dirty="0">
                <a:solidFill>
                  <a:srgbClr val="BE4946"/>
                </a:solidFill>
                <a:latin typeface="Calibri" pitchFamily="34" charset="0"/>
              </a:rPr>
              <a:t>la participación ciudadana en la gestión del servicio integral del agua</a:t>
            </a:r>
            <a:r>
              <a:rPr lang="es-ES" dirty="0">
                <a:latin typeface="Calibri" pitchFamily="34" charset="0"/>
              </a:rPr>
              <a:t> en la Comunidad de Madrid.</a:t>
            </a:r>
          </a:p>
          <a:p>
            <a:pPr marL="444500" indent="-355600">
              <a:spcAft>
                <a:spcPts val="1000"/>
              </a:spcAft>
              <a:buFontTx/>
              <a:buChar char="•"/>
              <a:tabLst>
                <a:tab pos="444500" algn="l"/>
              </a:tabLst>
            </a:pPr>
            <a:r>
              <a:rPr lang="es-ES" dirty="0">
                <a:latin typeface="Calibri" pitchFamily="34" charset="0"/>
              </a:rPr>
              <a:t>Se trata de establecer un debate en el que participen ciudadanos, organizaciones sociales, sindicatos, partidos políticos, etc., para diseñar un modelo de gestión participado, que constituya un eje esencial de nuestras </a:t>
            </a:r>
            <a:r>
              <a:rPr lang="es-ES" dirty="0" smtClean="0">
                <a:latin typeface="Calibri" pitchFamily="34" charset="0"/>
              </a:rPr>
              <a:t>reivindicaciones</a:t>
            </a:r>
            <a:r>
              <a:rPr lang="es-ES" dirty="0">
                <a:latin typeface="Calibri" pitchFamily="34" charset="0"/>
              </a:rPr>
              <a:t>. </a:t>
            </a:r>
          </a:p>
          <a:p>
            <a:pPr marL="444500" indent="-355600">
              <a:spcAft>
                <a:spcPts val="1000"/>
              </a:spcAft>
              <a:buFontTx/>
              <a:buChar char="•"/>
              <a:tabLst>
                <a:tab pos="444500" algn="l"/>
              </a:tabLst>
            </a:pPr>
            <a:r>
              <a:rPr lang="es-ES" dirty="0">
                <a:latin typeface="Calibri" pitchFamily="34" charset="0"/>
              </a:rPr>
              <a:t>Un ejemplo interesante es el modelo de participación de París, creado después de la </a:t>
            </a:r>
            <a:r>
              <a:rPr lang="es-ES" dirty="0" err="1">
                <a:latin typeface="Calibri" pitchFamily="34" charset="0"/>
              </a:rPr>
              <a:t>la</a:t>
            </a:r>
            <a:r>
              <a:rPr lang="es-ES" dirty="0">
                <a:latin typeface="Calibri" pitchFamily="34" charset="0"/>
              </a:rPr>
              <a:t> remunicipalización del servicio de aguas. Establece dos niveles de participación: a) A través del Observatorio de la gestión del Agua y b) Participando directamente en el Consejo de </a:t>
            </a:r>
            <a:r>
              <a:rPr lang="es-ES" dirty="0" smtClean="0">
                <a:latin typeface="Calibri" pitchFamily="34" charset="0"/>
              </a:rPr>
              <a:t>Administración </a:t>
            </a:r>
            <a:r>
              <a:rPr lang="es-ES" dirty="0">
                <a:latin typeface="Calibri" pitchFamily="34" charset="0"/>
              </a:rPr>
              <a:t>de EAUX de PARÍS.</a:t>
            </a:r>
          </a:p>
          <a:p>
            <a:pPr marL="444500" indent="-355600">
              <a:spcAft>
                <a:spcPts val="1000"/>
              </a:spcAft>
              <a:buFontTx/>
              <a:buChar char="•"/>
              <a:tabLst>
                <a:tab pos="444500" algn="l"/>
              </a:tabLst>
            </a:pPr>
            <a:r>
              <a:rPr lang="es-ES" dirty="0">
                <a:latin typeface="Calibri" pitchFamily="34" charset="0"/>
              </a:rPr>
              <a:t>Tampoco hay que olvidar la exigencia de la realización de un </a:t>
            </a:r>
            <a:r>
              <a:rPr lang="es-ES" b="1" dirty="0">
                <a:solidFill>
                  <a:srgbClr val="BE4946"/>
                </a:solidFill>
                <a:latin typeface="Calibri" pitchFamily="34" charset="0"/>
              </a:rPr>
              <a:t>REFERENDUM</a:t>
            </a:r>
            <a:r>
              <a:rPr lang="es-ES" b="1" dirty="0">
                <a:latin typeface="Calibri" pitchFamily="34" charset="0"/>
              </a:rPr>
              <a:t> </a:t>
            </a:r>
            <a:r>
              <a:rPr lang="es-ES" dirty="0">
                <a:latin typeface="Calibri" pitchFamily="34" charset="0"/>
              </a:rPr>
              <a:t>vinculante, a través del cual los ciudadanos madrileños decidamos si queremos que el Canal se privatice o se mantenga 100% público. </a:t>
            </a:r>
          </a:p>
        </p:txBody>
      </p:sp>
      <p:sp>
        <p:nvSpPr>
          <p:cNvPr id="188418" name="Rectangle 3"/>
          <p:cNvSpPr>
            <a:spLocks noChangeArrowheads="1"/>
          </p:cNvSpPr>
          <p:nvPr/>
        </p:nvSpPr>
        <p:spPr bwMode="auto">
          <a:xfrm>
            <a:off x="611188" y="404813"/>
            <a:ext cx="7921625" cy="400110"/>
          </a:xfrm>
          <a:prstGeom prst="rect">
            <a:avLst/>
          </a:prstGeom>
          <a:noFill/>
          <a:ln w="9525">
            <a:noFill/>
            <a:miter lim="800000"/>
            <a:headEnd/>
            <a:tailEnd/>
          </a:ln>
        </p:spPr>
        <p:txBody>
          <a:bodyPr>
            <a:spAutoFit/>
          </a:bodyPr>
          <a:lstStyle/>
          <a:p>
            <a:pPr algn="ctr"/>
            <a:r>
              <a:rPr lang="es-ES" sz="2000" b="1" dirty="0">
                <a:latin typeface="+mn-lt"/>
              </a:rPr>
              <a:t>LA EXIGENCIA DE LA PARTICIPACIÓN CIUDADANA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ChangeArrowheads="1"/>
          </p:cNvSpPr>
          <p:nvPr/>
        </p:nvSpPr>
        <p:spPr bwMode="auto">
          <a:xfrm>
            <a:off x="611188" y="3789363"/>
            <a:ext cx="7848600" cy="2092881"/>
          </a:xfrm>
          <a:prstGeom prst="rect">
            <a:avLst/>
          </a:prstGeom>
          <a:solidFill>
            <a:srgbClr val="CCCCFF"/>
          </a:solidFill>
          <a:ln w="12700">
            <a:solidFill>
              <a:srgbClr val="CCCCFF"/>
            </a:solidFill>
            <a:miter lim="800000"/>
            <a:headEnd/>
            <a:tailEnd/>
          </a:ln>
        </p:spPr>
        <p:txBody>
          <a:bodyPr>
            <a:spAutoFit/>
          </a:bodyPr>
          <a:lstStyle/>
          <a:p>
            <a:pPr algn="ctr"/>
            <a:endParaRPr lang="es-ES" sz="1000" b="1" dirty="0"/>
          </a:p>
          <a:p>
            <a:pPr algn="ctr"/>
            <a:r>
              <a:rPr lang="es-ES" sz="2400" b="1" dirty="0"/>
              <a:t>MUCHAS GRACIAS POR SU ATENCIÓN</a:t>
            </a:r>
          </a:p>
          <a:p>
            <a:pPr algn="ctr"/>
            <a:endParaRPr lang="es-ES" sz="2400" b="1" dirty="0"/>
          </a:p>
          <a:p>
            <a:pPr algn="ctr"/>
            <a:r>
              <a:rPr lang="es-ES" sz="2400" b="1" i="1" dirty="0">
                <a:solidFill>
                  <a:srgbClr val="0000CC"/>
                </a:solidFill>
                <a:hlinkClick r:id="rId3"/>
              </a:rPr>
              <a:t>www.plataformacontralaprivatizaciondelcyii.org</a:t>
            </a:r>
            <a:endParaRPr lang="es-ES" sz="2400" b="1" i="1" dirty="0">
              <a:solidFill>
                <a:srgbClr val="0000CC"/>
              </a:solidFill>
            </a:endParaRPr>
          </a:p>
          <a:p>
            <a:pPr algn="ctr"/>
            <a:endParaRPr lang="es-ES" sz="2400" b="1" i="1" dirty="0">
              <a:solidFill>
                <a:srgbClr val="0000CC"/>
              </a:solidFill>
            </a:endParaRPr>
          </a:p>
          <a:p>
            <a:pPr algn="ctr"/>
            <a:r>
              <a:rPr lang="es-ES" sz="2400" b="1" i="1" dirty="0" smtClean="0">
                <a:hlinkClick r:id="rId4" tooltip="blocked::mailto:aguapublicamadrid@gmail.com"/>
              </a:rPr>
              <a:t>aguapublicamadrid@gmail.com</a:t>
            </a:r>
            <a:endParaRPr lang="es-ES" sz="2400" b="1" i="1" dirty="0">
              <a:solidFill>
                <a:srgbClr val="0000CC"/>
              </a:solidFill>
            </a:endParaRPr>
          </a:p>
        </p:txBody>
      </p:sp>
      <p:pic>
        <p:nvPicPr>
          <p:cNvPr id="194562" name="Picture 3" descr="Botijo"/>
          <p:cNvPicPr>
            <a:picLocks noChangeAspect="1" noChangeArrowheads="1"/>
          </p:cNvPicPr>
          <p:nvPr/>
        </p:nvPicPr>
        <p:blipFill>
          <a:blip r:embed="rId5" cstate="print"/>
          <a:srcRect/>
          <a:stretch>
            <a:fillRect/>
          </a:stretch>
        </p:blipFill>
        <p:spPr bwMode="auto">
          <a:xfrm>
            <a:off x="3683000" y="620713"/>
            <a:ext cx="207327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85794"/>
            <a:ext cx="9144000" cy="448584"/>
          </a:xfrm>
          <a:prstGeom prst="rect">
            <a:avLst/>
          </a:prstGeom>
        </p:spPr>
        <p:txBody>
          <a:bodyPr wrap="square">
            <a:spAutoFit/>
          </a:bodyPr>
          <a:lstStyle/>
          <a:p>
            <a:pPr marL="363538" indent="-36513" algn="ctr" eaLnBrk="0" hangingPunct="0">
              <a:lnSpc>
                <a:spcPct val="125000"/>
              </a:lnSpc>
              <a:spcBef>
                <a:spcPts val="600"/>
              </a:spcBef>
              <a:spcAft>
                <a:spcPts val="600"/>
              </a:spcAft>
              <a:buFont typeface="Arial" charset="0"/>
              <a:buNone/>
            </a:pPr>
            <a:r>
              <a:rPr lang="es-ES" sz="2000" b="1" dirty="0" smtClean="0">
                <a:latin typeface="Calibri" pitchFamily="34" charset="0"/>
              </a:rPr>
              <a:t>HITOS EN EL RECONOCIMIENTO DEL DERECHO AL AGUA</a:t>
            </a:r>
            <a:endParaRPr lang="es-ES" sz="2000" b="1" dirty="0">
              <a:latin typeface="Calibri" pitchFamily="34" charset="0"/>
            </a:endParaRPr>
          </a:p>
        </p:txBody>
      </p:sp>
      <p:sp>
        <p:nvSpPr>
          <p:cNvPr id="3" name="2 Rectángulo"/>
          <p:cNvSpPr/>
          <p:nvPr/>
        </p:nvSpPr>
        <p:spPr>
          <a:xfrm>
            <a:off x="571472" y="1821713"/>
            <a:ext cx="7929618" cy="3393237"/>
          </a:xfrm>
          <a:prstGeom prst="rect">
            <a:avLst/>
          </a:prstGeom>
        </p:spPr>
        <p:txBody>
          <a:bodyPr wrap="square">
            <a:spAutoFit/>
          </a:bodyPr>
          <a:lstStyle/>
          <a:p>
            <a:pPr>
              <a:spcBef>
                <a:spcPts val="1800"/>
              </a:spcBef>
              <a:spcAft>
                <a:spcPts val="600"/>
              </a:spcAft>
              <a:tabLst>
                <a:tab pos="177800" algn="l"/>
              </a:tabLst>
            </a:pPr>
            <a:r>
              <a:rPr lang="es-ES" b="1" dirty="0" smtClean="0">
                <a:latin typeface="Calibri" pitchFamily="34" charset="0"/>
              </a:rPr>
              <a:t>OBSERVACIÓN GENERAL 15. COMITÉ DE DERECHOS ECONÓMICOS, SOCIALES Y CULTURALES DE LAS NACIONES UNIDAS (2002)</a:t>
            </a:r>
          </a:p>
          <a:p>
            <a:pPr>
              <a:spcBef>
                <a:spcPts val="300"/>
              </a:spcBef>
              <a:spcAft>
                <a:spcPts val="300"/>
              </a:spcAft>
            </a:pPr>
            <a:r>
              <a:rPr lang="es-ES" i="1" dirty="0" smtClean="0">
                <a:latin typeface="Calibri" pitchFamily="34" charset="0"/>
              </a:rPr>
              <a:t>El agua es un recurso natural limitado y un bien público fundamental para la vida y la salud. El derecho humano al agua es indispensable para vivir dignamente y es condición previa para la realización de otros derechos humanos.</a:t>
            </a:r>
          </a:p>
          <a:p>
            <a:pPr>
              <a:spcBef>
                <a:spcPts val="300"/>
              </a:spcBef>
              <a:spcAft>
                <a:spcPts val="600"/>
              </a:spcAft>
              <a:tabLst>
                <a:tab pos="177800" algn="l"/>
              </a:tabLst>
            </a:pPr>
            <a:r>
              <a:rPr lang="es-ES" i="1" dirty="0" smtClean="0">
                <a:latin typeface="Calibri" pitchFamily="34" charset="0"/>
              </a:rPr>
              <a:t>El derecho humano al agua es el derecho de todos a disponer de agua suficiente, salubre, aceptable, accesible y asequible para el uso personal y doméstico. Un abastecimiento adecuado de agua salubre es necesario para evitar la muerte por deshidratación, para reducir el riesgo de las enfermedades relacionadas con el agua y para satisfacer las necesidades de consumo y cocina y las necesidades de higiene personal y doméstica.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28596" y="1785927"/>
            <a:ext cx="8358246" cy="5062924"/>
          </a:xfrm>
          <a:prstGeom prst="rect">
            <a:avLst/>
          </a:prstGeom>
          <a:noFill/>
          <a:ln w="9525">
            <a:noFill/>
            <a:miter lim="800000"/>
            <a:headEnd/>
            <a:tailEnd/>
          </a:ln>
        </p:spPr>
        <p:txBody>
          <a:bodyPr wrap="square">
            <a:spAutoFit/>
          </a:bodyPr>
          <a:lstStyle/>
          <a:p>
            <a:pPr>
              <a:spcBef>
                <a:spcPts val="600"/>
              </a:spcBef>
              <a:spcAft>
                <a:spcPts val="400"/>
              </a:spcAft>
              <a:tabLst>
                <a:tab pos="177800" algn="l"/>
              </a:tabLst>
            </a:pPr>
            <a:r>
              <a:rPr lang="es-ES" b="1" dirty="0" smtClean="0">
                <a:latin typeface="+mn-lt"/>
              </a:rPr>
              <a:t>RESOLUCIÓN APROBADA POR LA ASAMBLEA GENERAL DE NACIONES UNIDAS  SOBRE EL DERECHO HUMANO AL AGUA Y EL SANEAMIENTO. JULIO 2010</a:t>
            </a:r>
          </a:p>
          <a:p>
            <a:pPr>
              <a:spcBef>
                <a:spcPts val="400"/>
              </a:spcBef>
              <a:spcAft>
                <a:spcPts val="400"/>
              </a:spcAft>
            </a:pPr>
            <a:r>
              <a:rPr lang="es-ES" dirty="0" smtClean="0">
                <a:latin typeface="+mn-lt"/>
              </a:rPr>
              <a:t>Reconoce que el derecho al agua potable y el saneamiento es un derecho humano esencial para el pleno disfrute de la vida y de todos los derechos humanos.</a:t>
            </a:r>
          </a:p>
          <a:p>
            <a:pPr>
              <a:spcBef>
                <a:spcPts val="1200"/>
              </a:spcBef>
              <a:spcAft>
                <a:spcPts val="400"/>
              </a:spcAft>
            </a:pPr>
            <a:r>
              <a:rPr lang="es-ES" b="1" dirty="0" smtClean="0">
                <a:latin typeface="+mn-lt"/>
              </a:rPr>
              <a:t>RESOLUCIÓN APROBADA POR EL CONSEJO DE DERECHOS HUMANOS  DE NACIONES UNIDAS SOBRE EL DERECHO HUMANO AL AGUA POTABLE Y EL SANEAMIENTO. SEPTIEMBRE 2010</a:t>
            </a:r>
          </a:p>
          <a:p>
            <a:pPr>
              <a:spcBef>
                <a:spcPts val="400"/>
              </a:spcBef>
              <a:spcAft>
                <a:spcPts val="400"/>
              </a:spcAft>
            </a:pPr>
            <a:r>
              <a:rPr lang="es-ES" dirty="0" smtClean="0">
                <a:latin typeface="+mn-lt"/>
              </a:rPr>
              <a:t>El derecho humano al agua potable y el saneamiento se deriva del derecho a un nivel de vida adecuado y está indisolublemente asociado al derecho al más alto nivel posible de salud física y mental, así como al derecho a la vida y la dignidad humana.</a:t>
            </a:r>
            <a:endParaRPr lang="es-ES" i="1" dirty="0" smtClean="0">
              <a:latin typeface="+mn-lt"/>
            </a:endParaRPr>
          </a:p>
          <a:p>
            <a:r>
              <a:rPr lang="es-ES" dirty="0" smtClean="0">
                <a:latin typeface="+mn-lt"/>
              </a:rPr>
              <a:t>Esta resolución del Consejo de Derechos Humanos de la ONU afirma que el derecho al agua y al saneamiento es parte de la actual ley internacional y confirma que este derecho es legalmente vinculante para los Estados.</a:t>
            </a:r>
            <a:endParaRPr lang="es-ES" i="1" dirty="0" smtClean="0">
              <a:latin typeface="+mn-lt"/>
            </a:endParaRPr>
          </a:p>
          <a:p>
            <a:pPr>
              <a:spcBef>
                <a:spcPts val="300"/>
              </a:spcBef>
              <a:spcAft>
                <a:spcPts val="300"/>
              </a:spcAft>
              <a:tabLst>
                <a:tab pos="177800" algn="l"/>
              </a:tabLst>
            </a:pPr>
            <a:endParaRPr lang="es-ES" i="1" dirty="0">
              <a:latin typeface="Calibri" pitchFamily="34" charset="0"/>
            </a:endParaRPr>
          </a:p>
          <a:p>
            <a:pPr>
              <a:tabLst>
                <a:tab pos="177800" algn="l"/>
              </a:tabLst>
            </a:pPr>
            <a:endParaRPr lang="es-ES" sz="1600" b="1" dirty="0">
              <a:latin typeface="Calibri" pitchFamily="34" charset="0"/>
            </a:endParaRPr>
          </a:p>
          <a:p>
            <a:pPr>
              <a:tabLst>
                <a:tab pos="177800" algn="l"/>
              </a:tabLst>
            </a:pPr>
            <a:endParaRPr lang="es-ES" sz="2000" b="1" dirty="0">
              <a:latin typeface="Verdana" pitchFamily="34" charset="0"/>
            </a:endParaRPr>
          </a:p>
        </p:txBody>
      </p:sp>
      <p:sp>
        <p:nvSpPr>
          <p:cNvPr id="3" name="2 Rectángulo"/>
          <p:cNvSpPr/>
          <p:nvPr/>
        </p:nvSpPr>
        <p:spPr>
          <a:xfrm>
            <a:off x="0" y="785794"/>
            <a:ext cx="9144000" cy="448584"/>
          </a:xfrm>
          <a:prstGeom prst="rect">
            <a:avLst/>
          </a:prstGeom>
        </p:spPr>
        <p:txBody>
          <a:bodyPr wrap="square">
            <a:spAutoFit/>
          </a:bodyPr>
          <a:lstStyle/>
          <a:p>
            <a:pPr marL="363538" indent="-36513" algn="ctr" eaLnBrk="0" hangingPunct="0">
              <a:lnSpc>
                <a:spcPct val="125000"/>
              </a:lnSpc>
              <a:spcBef>
                <a:spcPts val="600"/>
              </a:spcBef>
              <a:spcAft>
                <a:spcPts val="600"/>
              </a:spcAft>
              <a:buFont typeface="Arial" charset="0"/>
              <a:buNone/>
            </a:pPr>
            <a:r>
              <a:rPr lang="es-ES" sz="2000" b="1" dirty="0" smtClean="0">
                <a:latin typeface="Calibri" pitchFamily="34" charset="0"/>
              </a:rPr>
              <a:t>HITOS EN EL RECONOCIMIENTO DEL DERECHO AL AGUA</a:t>
            </a:r>
            <a:endParaRPr lang="es-ES" sz="2000" b="1" dirty="0">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785786" y="1714488"/>
            <a:ext cx="7643865" cy="3325822"/>
          </a:xfrm>
          <a:prstGeom prst="rect">
            <a:avLst/>
          </a:prstGeom>
          <a:noFill/>
          <a:ln w="9525">
            <a:noFill/>
            <a:miter lim="800000"/>
            <a:headEnd/>
            <a:tailEnd/>
          </a:ln>
        </p:spPr>
        <p:txBody>
          <a:bodyPr/>
          <a:lstStyle/>
          <a:p>
            <a:pPr marL="363538" indent="-36513" eaLnBrk="0" hangingPunct="0">
              <a:lnSpc>
                <a:spcPct val="135000"/>
              </a:lnSpc>
              <a:spcBef>
                <a:spcPts val="600"/>
              </a:spcBef>
              <a:spcAft>
                <a:spcPts val="600"/>
              </a:spcAft>
              <a:buFont typeface="Arial" charset="0"/>
              <a:buNone/>
            </a:pPr>
            <a:r>
              <a:rPr lang="es-ES" sz="1800" b="1" dirty="0" smtClean="0">
                <a:latin typeface="Calibri" pitchFamily="34" charset="0"/>
              </a:rPr>
              <a:t>USOS </a:t>
            </a:r>
            <a:r>
              <a:rPr lang="es-ES" sz="1800" b="1" dirty="0">
                <a:latin typeface="Calibri" pitchFamily="34" charset="0"/>
              </a:rPr>
              <a:t>PERSONALES Y DOMÉSTICOS: bebida, saneamiento, colada, preparación de alimentos e higiene personal y </a:t>
            </a:r>
            <a:r>
              <a:rPr lang="es-ES" sz="1800" b="1" dirty="0" smtClean="0">
                <a:latin typeface="Calibri" pitchFamily="34" charset="0"/>
              </a:rPr>
              <a:t>doméstica</a:t>
            </a:r>
            <a:endParaRPr lang="es-ES" sz="1800" b="1" dirty="0">
              <a:latin typeface="Calibri" pitchFamily="34" charset="0"/>
            </a:endParaRPr>
          </a:p>
          <a:p>
            <a:pPr marL="363538" indent="-36513" eaLnBrk="0" hangingPunct="0">
              <a:lnSpc>
                <a:spcPct val="135000"/>
              </a:lnSpc>
              <a:spcBef>
                <a:spcPts val="600"/>
              </a:spcBef>
              <a:spcAft>
                <a:spcPts val="600"/>
              </a:spcAft>
              <a:buFont typeface="Arial" charset="0"/>
              <a:buNone/>
            </a:pPr>
            <a:r>
              <a:rPr lang="es-ES" sz="1800" b="1" dirty="0">
                <a:latin typeface="Calibri" pitchFamily="34" charset="0"/>
              </a:rPr>
              <a:t>USOS VINCULADOS AL DERECHO A LA ALIMENTACIÓN Y A LA SALUD</a:t>
            </a:r>
          </a:p>
          <a:p>
            <a:pPr marL="363538" indent="-36513" eaLnBrk="0" hangingPunct="0">
              <a:lnSpc>
                <a:spcPct val="135000"/>
              </a:lnSpc>
              <a:spcBef>
                <a:spcPts val="600"/>
              </a:spcBef>
              <a:spcAft>
                <a:spcPts val="600"/>
              </a:spcAft>
            </a:pPr>
            <a:r>
              <a:rPr lang="es-ES" sz="1800" b="1" dirty="0">
                <a:latin typeface="Calibri" pitchFamily="34" charset="0"/>
              </a:rPr>
              <a:t>El saneamiento es un sistema para la recogida, transporte, tratamiento y eliminación o reutilización de excrementos humanos y la correspondiente promoción de la higiene</a:t>
            </a:r>
          </a:p>
          <a:p>
            <a:pPr marL="363538" indent="-36513" eaLnBrk="0" hangingPunct="0">
              <a:lnSpc>
                <a:spcPct val="125000"/>
              </a:lnSpc>
              <a:spcBef>
                <a:spcPts val="600"/>
              </a:spcBef>
              <a:spcAft>
                <a:spcPts val="600"/>
              </a:spcAft>
              <a:buFont typeface="Arial" charset="0"/>
              <a:buNone/>
            </a:pPr>
            <a:endParaRPr lang="es-ES" sz="1600" b="1" dirty="0">
              <a:solidFill>
                <a:srgbClr val="0000FF"/>
              </a:solidFill>
              <a:latin typeface="Calibri" pitchFamily="34" charset="0"/>
            </a:endParaRPr>
          </a:p>
          <a:p>
            <a:pPr marL="363538" indent="-36513" eaLnBrk="0" hangingPunct="0">
              <a:lnSpc>
                <a:spcPct val="125000"/>
              </a:lnSpc>
              <a:spcBef>
                <a:spcPts val="600"/>
              </a:spcBef>
              <a:spcAft>
                <a:spcPts val="600"/>
              </a:spcAft>
              <a:buFont typeface="Arial" charset="0"/>
              <a:buChar char="•"/>
            </a:pPr>
            <a:endParaRPr lang="es-ES" sz="1600" b="1" dirty="0">
              <a:latin typeface="Calibri" pitchFamily="34" charset="0"/>
            </a:endParaRPr>
          </a:p>
        </p:txBody>
      </p:sp>
      <p:sp>
        <p:nvSpPr>
          <p:cNvPr id="3" name="2 Rectángulo"/>
          <p:cNvSpPr/>
          <p:nvPr/>
        </p:nvSpPr>
        <p:spPr>
          <a:xfrm>
            <a:off x="0" y="785794"/>
            <a:ext cx="9144000" cy="448584"/>
          </a:xfrm>
          <a:prstGeom prst="rect">
            <a:avLst/>
          </a:prstGeom>
        </p:spPr>
        <p:txBody>
          <a:bodyPr wrap="square">
            <a:spAutoFit/>
          </a:bodyPr>
          <a:lstStyle/>
          <a:p>
            <a:pPr marL="363538" indent="-36513" algn="ctr" eaLnBrk="0" hangingPunct="0">
              <a:lnSpc>
                <a:spcPct val="125000"/>
              </a:lnSpc>
              <a:spcBef>
                <a:spcPts val="600"/>
              </a:spcBef>
              <a:spcAft>
                <a:spcPts val="600"/>
              </a:spcAft>
              <a:buFont typeface="Arial" charset="0"/>
              <a:buNone/>
            </a:pPr>
            <a:r>
              <a:rPr lang="es-ES" sz="2000" b="1" dirty="0" smtClean="0">
                <a:latin typeface="Calibri" pitchFamily="34" charset="0"/>
              </a:rPr>
              <a:t>USOS INCLUIDOS EN EL DERECHO HUMANO AL AGUA</a:t>
            </a:r>
            <a:endParaRPr lang="es-ES" sz="2000" b="1" dirty="0">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142976" y="571480"/>
            <a:ext cx="7462042" cy="5863144"/>
          </a:xfrm>
          <a:prstGeom prst="rect">
            <a:avLst/>
          </a:prstGeom>
          <a:noFill/>
        </p:spPr>
        <p:txBody>
          <a:bodyPr wrap="square" rtlCol="0">
            <a:spAutoFit/>
          </a:bodyPr>
          <a:lstStyle/>
          <a:p>
            <a:pPr>
              <a:spcAft>
                <a:spcPts val="600"/>
              </a:spcAft>
            </a:pPr>
            <a:r>
              <a:rPr lang="es-ES" sz="1800" b="1" dirty="0" smtClean="0">
                <a:latin typeface="Calibri" pitchFamily="34" charset="0"/>
                <a:cs typeface="Calibri" pitchFamily="34" charset="0"/>
              </a:rPr>
              <a:t>CRITERIOS FUNDAMENTALES</a:t>
            </a:r>
          </a:p>
          <a:p>
            <a:pPr>
              <a:buFont typeface="Arial" pitchFamily="34" charset="0"/>
              <a:buChar char="•"/>
            </a:pPr>
            <a:r>
              <a:rPr lang="es-ES" sz="1800" dirty="0" smtClean="0">
                <a:latin typeface="Calibri" pitchFamily="34" charset="0"/>
                <a:cs typeface="Calibri" pitchFamily="34" charset="0"/>
              </a:rPr>
              <a:t> Realización progresiva</a:t>
            </a:r>
          </a:p>
          <a:p>
            <a:pPr>
              <a:buFont typeface="Arial" pitchFamily="34" charset="0"/>
              <a:buChar char="•"/>
            </a:pPr>
            <a:r>
              <a:rPr lang="es-ES" sz="1800" dirty="0" smtClean="0">
                <a:latin typeface="Calibri" pitchFamily="34" charset="0"/>
                <a:cs typeface="Calibri" pitchFamily="34" charset="0"/>
              </a:rPr>
              <a:t> No discriminación</a:t>
            </a:r>
          </a:p>
          <a:p>
            <a:pPr>
              <a:buFont typeface="Arial" pitchFamily="34" charset="0"/>
              <a:buChar char="•"/>
            </a:pPr>
            <a:endParaRPr lang="es-ES" sz="1800" dirty="0" smtClean="0">
              <a:latin typeface="Calibri" pitchFamily="34" charset="0"/>
              <a:cs typeface="Calibri" pitchFamily="34" charset="0"/>
            </a:endParaRPr>
          </a:p>
          <a:p>
            <a:pPr>
              <a:spcAft>
                <a:spcPts val="600"/>
              </a:spcAft>
            </a:pPr>
            <a:r>
              <a:rPr lang="es-ES" sz="1800" b="1" dirty="0" smtClean="0">
                <a:latin typeface="Calibri" pitchFamily="34" charset="0"/>
                <a:cs typeface="Calibri" pitchFamily="34" charset="0"/>
              </a:rPr>
              <a:t>CRITERIOS NORMATIVOS</a:t>
            </a:r>
          </a:p>
          <a:p>
            <a:pPr marL="174625" indent="-174625">
              <a:buFont typeface="Arial" pitchFamily="34" charset="0"/>
              <a:buChar char="•"/>
            </a:pPr>
            <a:r>
              <a:rPr lang="es-ES" sz="1800" b="1" dirty="0" smtClean="0">
                <a:latin typeface="Calibri" pitchFamily="34" charset="0"/>
                <a:cs typeface="Calibri" pitchFamily="34" charset="0"/>
              </a:rPr>
              <a:t>Disponibilidad </a:t>
            </a:r>
            <a:r>
              <a:rPr lang="es-ES" sz="1800" dirty="0" smtClean="0">
                <a:latin typeface="Calibri" pitchFamily="34" charset="0"/>
                <a:cs typeface="Calibri" pitchFamily="34" charset="0"/>
              </a:rPr>
              <a:t>de una dotación y de un número de instalaciones de saneamiento suficientes</a:t>
            </a:r>
          </a:p>
          <a:p>
            <a:pPr marL="174625" indent="-174625">
              <a:buFont typeface="Arial" pitchFamily="34" charset="0"/>
              <a:buChar char="•"/>
            </a:pPr>
            <a:r>
              <a:rPr lang="es-ES" sz="1800" b="1" dirty="0" smtClean="0">
                <a:latin typeface="Calibri" pitchFamily="34" charset="0"/>
                <a:cs typeface="Calibri" pitchFamily="34" charset="0"/>
              </a:rPr>
              <a:t>Calidad</a:t>
            </a:r>
            <a:r>
              <a:rPr lang="es-ES" sz="1800" dirty="0" smtClean="0">
                <a:latin typeface="Calibri" pitchFamily="34" charset="0"/>
                <a:cs typeface="Calibri" pitchFamily="34" charset="0"/>
              </a:rPr>
              <a:t> adecuada del agua; las instalaciones de saneamiento deben ser técnica e higiénicamente seguras</a:t>
            </a:r>
          </a:p>
          <a:p>
            <a:pPr marL="174625" indent="-174625">
              <a:buFont typeface="Arial" pitchFamily="34" charset="0"/>
              <a:buChar char="•"/>
            </a:pPr>
            <a:r>
              <a:rPr lang="es-ES" sz="1800" b="1" dirty="0" smtClean="0">
                <a:latin typeface="Calibri" pitchFamily="34" charset="0"/>
                <a:cs typeface="Calibri" pitchFamily="34" charset="0"/>
              </a:rPr>
              <a:t>Aceptabilidad</a:t>
            </a:r>
            <a:r>
              <a:rPr lang="es-ES" sz="1800" dirty="0" smtClean="0">
                <a:latin typeface="Calibri" pitchFamily="34" charset="0"/>
                <a:cs typeface="Calibri" pitchFamily="34" charset="0"/>
              </a:rPr>
              <a:t>, especialmente en lo que respecta a las instalaciones de saneamiento</a:t>
            </a:r>
          </a:p>
          <a:p>
            <a:pPr marL="174625" indent="-174625">
              <a:buFont typeface="Arial" pitchFamily="34" charset="0"/>
              <a:buChar char="•"/>
            </a:pPr>
            <a:r>
              <a:rPr lang="es-ES" sz="1800" b="1" dirty="0" smtClean="0">
                <a:latin typeface="Calibri" pitchFamily="34" charset="0"/>
                <a:cs typeface="Calibri" pitchFamily="34" charset="0"/>
              </a:rPr>
              <a:t>Accesibilidad</a:t>
            </a:r>
            <a:r>
              <a:rPr lang="es-ES" sz="1800" dirty="0" smtClean="0">
                <a:latin typeface="Calibri" pitchFamily="34" charset="0"/>
                <a:cs typeface="Calibri" pitchFamily="34" charset="0"/>
              </a:rPr>
              <a:t>; las instalaciones de abastecimiento y saneamiento deben ser accesibles de forma continua para todos los miembros del hogar</a:t>
            </a:r>
          </a:p>
          <a:p>
            <a:pPr marL="174625" indent="-174625">
              <a:buFont typeface="Arial" pitchFamily="34" charset="0"/>
              <a:buChar char="•"/>
            </a:pPr>
            <a:r>
              <a:rPr lang="es-ES" sz="1800" b="1" dirty="0" smtClean="0">
                <a:latin typeface="Calibri" pitchFamily="34" charset="0"/>
                <a:cs typeface="Calibri" pitchFamily="34" charset="0"/>
              </a:rPr>
              <a:t>Asequibilidad</a:t>
            </a:r>
            <a:r>
              <a:rPr lang="es-ES" sz="1800" dirty="0" smtClean="0">
                <a:latin typeface="Calibri" pitchFamily="34" charset="0"/>
                <a:cs typeface="Calibri" pitchFamily="34" charset="0"/>
              </a:rPr>
              <a:t>; los servicios deben ser asequibles</a:t>
            </a:r>
          </a:p>
          <a:p>
            <a:pPr marL="174625" indent="-174625">
              <a:buFont typeface="Arial" pitchFamily="34" charset="0"/>
              <a:buChar char="•"/>
            </a:pPr>
            <a:endParaRPr lang="es-ES" sz="1800" dirty="0" smtClean="0">
              <a:latin typeface="Calibri" pitchFamily="34" charset="0"/>
              <a:cs typeface="Calibri" pitchFamily="34" charset="0"/>
            </a:endParaRPr>
          </a:p>
          <a:p>
            <a:pPr marL="174625" indent="-174625">
              <a:spcAft>
                <a:spcPts val="600"/>
              </a:spcAft>
            </a:pPr>
            <a:r>
              <a:rPr lang="es-ES" sz="1800" b="1" dirty="0" smtClean="0">
                <a:latin typeface="Calibri" pitchFamily="34" charset="0"/>
                <a:cs typeface="Calibri" pitchFamily="34" charset="0"/>
              </a:rPr>
              <a:t>CRITERIOS GENERALES</a:t>
            </a:r>
            <a:endParaRPr lang="es-ES" sz="1800" dirty="0" smtClean="0">
              <a:latin typeface="Calibri" pitchFamily="34" charset="0"/>
              <a:cs typeface="Calibri" pitchFamily="34" charset="0"/>
            </a:endParaRPr>
          </a:p>
          <a:p>
            <a:pPr marL="174625" indent="-174625">
              <a:buFont typeface="Arial" pitchFamily="34" charset="0"/>
              <a:buChar char="•"/>
            </a:pPr>
            <a:r>
              <a:rPr lang="es-ES" sz="1800" dirty="0" smtClean="0">
                <a:latin typeface="Calibri" pitchFamily="34" charset="0"/>
                <a:cs typeface="Calibri" pitchFamily="34" charset="0"/>
              </a:rPr>
              <a:t>Participación</a:t>
            </a:r>
          </a:p>
          <a:p>
            <a:pPr marL="174625" indent="-174625">
              <a:buFont typeface="Arial" pitchFamily="34" charset="0"/>
              <a:buChar char="•"/>
            </a:pPr>
            <a:r>
              <a:rPr lang="es-ES" sz="1800" dirty="0" smtClean="0">
                <a:latin typeface="Calibri" pitchFamily="34" charset="0"/>
                <a:cs typeface="Calibri" pitchFamily="34" charset="0"/>
              </a:rPr>
              <a:t>Acceso a la información</a:t>
            </a:r>
          </a:p>
          <a:p>
            <a:pPr marL="174625" indent="-174625">
              <a:buFont typeface="Arial" pitchFamily="34" charset="0"/>
              <a:buChar char="•"/>
            </a:pPr>
            <a:r>
              <a:rPr lang="es-ES" sz="1800" dirty="0" smtClean="0">
                <a:latin typeface="Calibri" pitchFamily="34" charset="0"/>
                <a:cs typeface="Calibri" pitchFamily="34" charset="0"/>
              </a:rPr>
              <a:t>Transparencia y rendición de cuentas</a:t>
            </a:r>
          </a:p>
          <a:p>
            <a:pPr marL="174625" indent="-174625">
              <a:buFont typeface="Arial" pitchFamily="34" charset="0"/>
              <a:buChar char="•"/>
            </a:pPr>
            <a:r>
              <a:rPr lang="es-ES" sz="1800" dirty="0" smtClean="0">
                <a:latin typeface="Calibri" pitchFamily="34" charset="0"/>
                <a:cs typeface="Calibri" pitchFamily="34" charset="0"/>
              </a:rPr>
              <a:t>Sostenibilidad</a:t>
            </a:r>
          </a:p>
        </p:txBody>
      </p:sp>
      <p:sp>
        <p:nvSpPr>
          <p:cNvPr id="3" name="2 Elipse"/>
          <p:cNvSpPr/>
          <p:nvPr/>
        </p:nvSpPr>
        <p:spPr>
          <a:xfrm>
            <a:off x="214282" y="1285860"/>
            <a:ext cx="8572560" cy="3786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1285852" y="2648546"/>
            <a:ext cx="6765955" cy="923330"/>
          </a:xfrm>
          <a:prstGeom prst="rect">
            <a:avLst/>
          </a:prstGeom>
          <a:noFill/>
          <a:ln>
            <a:noFill/>
          </a:ln>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5400" b="1" cap="none" spc="0" dirty="0" smtClean="0">
                <a:ln>
                  <a:solidFill>
                    <a:schemeClr val="accent1">
                      <a:shade val="50000"/>
                    </a:schemeClr>
                  </a:solidFill>
                </a:ln>
                <a:solidFill>
                  <a:srgbClr val="002060"/>
                </a:solidFill>
                <a:effectLst/>
              </a:rPr>
              <a:t>CALIDAD DEL SERVICIO</a:t>
            </a:r>
            <a:endParaRPr lang="es-ES" sz="5400" b="1" cap="none" spc="0" dirty="0">
              <a:ln>
                <a:solidFill>
                  <a:schemeClr val="accent1">
                    <a:shade val="50000"/>
                  </a:schemeClr>
                </a:solidFill>
              </a:ln>
              <a:solidFill>
                <a:srgbClr val="002060"/>
              </a:solidFill>
              <a:effectLst/>
            </a:endParaRPr>
          </a:p>
        </p:txBody>
      </p:sp>
      <p:sp>
        <p:nvSpPr>
          <p:cNvPr id="5" name="4 Elipse"/>
          <p:cNvSpPr/>
          <p:nvPr/>
        </p:nvSpPr>
        <p:spPr>
          <a:xfrm>
            <a:off x="214282" y="4714884"/>
            <a:ext cx="5857916" cy="19288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1571604" y="4857760"/>
            <a:ext cx="4068293" cy="175432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5400" b="1" cap="none" spc="0" dirty="0" smtClean="0">
                <a:ln/>
                <a:solidFill>
                  <a:srgbClr val="002060"/>
                </a:solidFill>
                <a:effectLst/>
              </a:rPr>
              <a:t>GESTIÓN </a:t>
            </a:r>
          </a:p>
          <a:p>
            <a:pPr algn="ctr"/>
            <a:r>
              <a:rPr lang="es-ES" sz="5400" b="1" cap="none" spc="0" dirty="0" smtClean="0">
                <a:ln/>
                <a:solidFill>
                  <a:srgbClr val="002060"/>
                </a:solidFill>
                <a:effectLst/>
              </a:rPr>
              <a:t>DEL SERVICIO</a:t>
            </a:r>
            <a:endParaRPr lang="es-ES" sz="5400" b="1" cap="none" spc="0" dirty="0">
              <a:ln/>
              <a:solidFill>
                <a:srgbClr val="002060"/>
              </a:solidFill>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
          <p:cNvSpPr>
            <a:spLocks noChangeArrowheads="1"/>
          </p:cNvSpPr>
          <p:nvPr/>
        </p:nvSpPr>
        <p:spPr bwMode="auto">
          <a:xfrm>
            <a:off x="826444" y="2214554"/>
            <a:ext cx="7603208" cy="32213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tx1"/>
                </a:solidFill>
                <a:effectLst/>
                <a:latin typeface="+mn-lt"/>
                <a:ea typeface="Calibri" pitchFamily="34" charset="0"/>
                <a:cs typeface="Times New Roman" pitchFamily="18" charset="0"/>
              </a:rPr>
              <a:t>OBJETIVO GENERAL</a:t>
            </a: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 Denuncia de la opacidad total en la que se ha desarrollado el proceso de privatización del Canal de Isabel II, que también se ha caracterizado por la nula participación de los principales interesados -los usuarios, las administraciones locales y las organizaciones de la sociedad civil-, así como por la negación permanente de la información pertinente del proceso.</a:t>
            </a:r>
            <a:endParaRPr kumimoji="0" lang="es-ES"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ts val="1800"/>
              </a:spcBef>
              <a:spcAft>
                <a:spcPts val="1000"/>
              </a:spcAft>
              <a:buClrTx/>
              <a:buSzTx/>
              <a:buFontTx/>
              <a:buNone/>
              <a:tabLst/>
            </a:pPr>
            <a:r>
              <a:rPr kumimoji="0" lang="es-ES" b="1" i="0" u="none" strike="noStrike" cap="none" normalizeH="0" baseline="0" dirty="0" smtClean="0">
                <a:ln>
                  <a:noFill/>
                </a:ln>
                <a:solidFill>
                  <a:schemeClr val="tx1"/>
                </a:solidFill>
                <a:effectLst/>
                <a:latin typeface="+mn-lt"/>
                <a:ea typeface="Calibri" pitchFamily="34" charset="0"/>
                <a:cs typeface="Times New Roman" pitchFamily="18" charset="0"/>
              </a:rPr>
              <a:t>EJE CONCEPTUAL GENERAL DE LA CAMPAÑA</a:t>
            </a:r>
            <a:r>
              <a:rPr kumimoji="0" lang="es-ES" b="0" i="0" u="none" strike="noStrike" cap="none" normalizeH="0" baseline="0" dirty="0" smtClean="0">
                <a:ln>
                  <a:noFill/>
                </a:ln>
                <a:solidFill>
                  <a:schemeClr val="tx1"/>
                </a:solidFill>
                <a:effectLst/>
                <a:latin typeface="+mn-lt"/>
                <a:ea typeface="Calibri" pitchFamily="34" charset="0"/>
                <a:cs typeface="Times New Roman" pitchFamily="18" charset="0"/>
              </a:rPr>
              <a:t>. lo contradictorio del proceso de privatización con relación a determinados criterios definitorios del derecho humano al agua y al saneamiento ya que se constata que se han conculcado sistemáticamente los criterios comunes a todos los derechos económicos, sociales y culturales y, específicamente, al derecho humano al agua.</a:t>
            </a:r>
            <a:endParaRPr kumimoji="0" lang="es-ES" b="0" i="0" u="none" strike="noStrike" cap="none" normalizeH="0" baseline="0" dirty="0" smtClean="0">
              <a:ln>
                <a:noFill/>
              </a:ln>
              <a:solidFill>
                <a:schemeClr val="tx1"/>
              </a:solidFill>
              <a:effectLst/>
              <a:latin typeface="+mn-lt"/>
            </a:endParaRPr>
          </a:p>
        </p:txBody>
      </p:sp>
      <p:sp>
        <p:nvSpPr>
          <p:cNvPr id="3" name="2 Rectángulo"/>
          <p:cNvSpPr/>
          <p:nvPr/>
        </p:nvSpPr>
        <p:spPr>
          <a:xfrm>
            <a:off x="2582257" y="1202280"/>
            <a:ext cx="3979487" cy="400110"/>
          </a:xfrm>
          <a:prstGeom prst="rect">
            <a:avLst/>
          </a:prstGeom>
        </p:spPr>
        <p:txBody>
          <a:bodyPr wrap="none">
            <a:spAutoFit/>
          </a:bodyPr>
          <a:lstStyle/>
          <a:p>
            <a:pPr lvl="0" algn="ctr" fontAlgn="base">
              <a:spcBef>
                <a:spcPct val="0"/>
              </a:spcBef>
              <a:spcAft>
                <a:spcPts val="1000"/>
              </a:spcAft>
            </a:pPr>
            <a:r>
              <a:rPr lang="es-ES" sz="2000" b="1" dirty="0" smtClean="0">
                <a:latin typeface="+mn-lt"/>
                <a:ea typeface="Calibri" pitchFamily="34" charset="0"/>
                <a:cs typeface="Times New Roman" pitchFamily="18" charset="0"/>
              </a:rPr>
              <a:t>CAMPAÑA POR LA TRANSPARENCIA</a:t>
            </a:r>
            <a:endParaRPr lang="es-ES" sz="2000" dirty="0" smtClean="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571480"/>
            <a:ext cx="7992888" cy="4339650"/>
          </a:xfrm>
          <a:prstGeom prst="rect">
            <a:avLst/>
          </a:prstGeom>
        </p:spPr>
        <p:txBody>
          <a:bodyPr wrap="square">
            <a:spAutoFit/>
          </a:bodyPr>
          <a:lstStyle/>
          <a:p>
            <a:pPr algn="ctr">
              <a:spcAft>
                <a:spcPts val="600"/>
              </a:spcAft>
            </a:pPr>
            <a:r>
              <a:rPr lang="es-ES" sz="2000" b="1" dirty="0" smtClean="0">
                <a:latin typeface="+mn-lt"/>
              </a:rPr>
              <a:t>EJES DE TRABAJO DE LA CAMPAÑA</a:t>
            </a:r>
            <a:endParaRPr lang="es-ES" sz="2000" dirty="0" smtClean="0">
              <a:latin typeface="+mn-lt"/>
            </a:endParaRPr>
          </a:p>
          <a:p>
            <a:pPr>
              <a:spcAft>
                <a:spcPts val="600"/>
              </a:spcAft>
            </a:pPr>
            <a:endParaRPr lang="es-ES" b="1" dirty="0" smtClean="0">
              <a:latin typeface="+mn-lt"/>
            </a:endParaRPr>
          </a:p>
          <a:p>
            <a:pPr>
              <a:spcAft>
                <a:spcPts val="600"/>
              </a:spcAft>
            </a:pPr>
            <a:r>
              <a:rPr lang="es-ES" b="1" dirty="0" smtClean="0">
                <a:latin typeface="+mn-lt"/>
              </a:rPr>
              <a:t>DENUNCIAR </a:t>
            </a:r>
            <a:r>
              <a:rPr lang="es-ES" dirty="0" smtClean="0">
                <a:latin typeface="+mn-lt"/>
              </a:rPr>
              <a:t>la falta de transparencia y participación pública en el proceso, concretada en la ocultación premeditada de la </a:t>
            </a:r>
            <a:r>
              <a:rPr lang="es-ES" i="1" dirty="0" smtClean="0">
                <a:latin typeface="+mn-lt"/>
              </a:rPr>
              <a:t>información fundamental</a:t>
            </a:r>
            <a:r>
              <a:rPr lang="es-ES" dirty="0" smtClean="0">
                <a:latin typeface="+mn-lt"/>
              </a:rPr>
              <a:t> del proceso de privatización. </a:t>
            </a:r>
          </a:p>
          <a:p>
            <a:pPr>
              <a:spcAft>
                <a:spcPts val="600"/>
              </a:spcAft>
            </a:pPr>
            <a:endParaRPr lang="es-ES" b="1" dirty="0" smtClean="0">
              <a:latin typeface="+mn-lt"/>
            </a:endParaRPr>
          </a:p>
          <a:p>
            <a:pPr>
              <a:spcAft>
                <a:spcPts val="600"/>
              </a:spcAft>
            </a:pPr>
            <a:r>
              <a:rPr lang="es-ES" b="1" dirty="0" smtClean="0">
                <a:latin typeface="+mn-lt"/>
              </a:rPr>
              <a:t>OBTENER</a:t>
            </a:r>
            <a:r>
              <a:rPr lang="es-ES" dirty="0" smtClean="0">
                <a:latin typeface="+mn-lt"/>
              </a:rPr>
              <a:t> la </a:t>
            </a:r>
            <a:r>
              <a:rPr lang="es-ES" b="1" i="1" dirty="0" smtClean="0">
                <a:latin typeface="+mn-lt"/>
              </a:rPr>
              <a:t>información fundamental</a:t>
            </a:r>
            <a:r>
              <a:rPr lang="es-ES" i="1" dirty="0" smtClean="0">
                <a:latin typeface="+mn-lt"/>
              </a:rPr>
              <a:t>, </a:t>
            </a:r>
            <a:r>
              <a:rPr lang="es-ES" dirty="0" smtClean="0">
                <a:latin typeface="+mn-lt"/>
              </a:rPr>
              <a:t>que se considera la siguiente:</a:t>
            </a:r>
          </a:p>
          <a:p>
            <a:pPr marL="342900" indent="-342900">
              <a:spcAft>
                <a:spcPts val="600"/>
              </a:spcAft>
              <a:buAutoNum type="alphaUcPeriod"/>
            </a:pPr>
            <a:r>
              <a:rPr lang="es-ES" dirty="0" smtClean="0">
                <a:latin typeface="+mn-lt"/>
              </a:rPr>
              <a:t>La que, según los promotores de la privatización, la justifican y avalan</a:t>
            </a:r>
          </a:p>
          <a:p>
            <a:pPr marL="342900" indent="-342900">
              <a:spcAft>
                <a:spcPts val="600"/>
              </a:spcAft>
              <a:buAutoNum type="alphaUcPeriod"/>
            </a:pPr>
            <a:r>
              <a:rPr lang="es-ES" dirty="0" smtClean="0">
                <a:latin typeface="+mn-lt"/>
              </a:rPr>
              <a:t>La que tiene que ver con las competencias, derechos y obligaciones, aspectos organizativos, funcionales, económicos y patrimoniales de la sociedad anónima creada, y sobre el nuevo modelo de gestión implantado</a:t>
            </a:r>
          </a:p>
          <a:p>
            <a:pPr marL="342900" indent="-342900">
              <a:spcAft>
                <a:spcPts val="600"/>
              </a:spcAft>
            </a:pPr>
            <a:endParaRPr lang="es-ES" dirty="0" smtClean="0">
              <a:latin typeface="+mn-lt"/>
            </a:endParaRPr>
          </a:p>
          <a:p>
            <a:pPr marL="342900" indent="-342900">
              <a:spcAft>
                <a:spcPts val="600"/>
              </a:spcAft>
            </a:pPr>
            <a:r>
              <a:rPr lang="es-ES" b="1" dirty="0" smtClean="0">
                <a:latin typeface="+mn-lt"/>
              </a:rPr>
              <a:t>EXIGIR la </a:t>
            </a:r>
            <a:r>
              <a:rPr lang="es-ES" dirty="0" smtClean="0">
                <a:latin typeface="+mn-lt"/>
              </a:rPr>
              <a:t>participación ciudadana en la gestión del Canal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551116"/>
            <a:ext cx="7992888" cy="6186309"/>
          </a:xfrm>
          <a:prstGeom prst="rect">
            <a:avLst/>
          </a:prstGeom>
        </p:spPr>
        <p:txBody>
          <a:bodyPr wrap="square">
            <a:spAutoFit/>
          </a:bodyPr>
          <a:lstStyle/>
          <a:p>
            <a:pPr algn="ctr">
              <a:spcAft>
                <a:spcPts val="600"/>
              </a:spcAft>
            </a:pPr>
            <a:r>
              <a:rPr lang="es-ES" sz="2000" b="1" dirty="0" smtClean="0">
                <a:latin typeface="+mn-lt"/>
              </a:rPr>
              <a:t>EJES DE TRABAJO DE LA CAMPAÑA</a:t>
            </a:r>
            <a:endParaRPr lang="es-ES" sz="2000" dirty="0" smtClean="0">
              <a:latin typeface="+mn-lt"/>
            </a:endParaRPr>
          </a:p>
          <a:p>
            <a:pPr>
              <a:spcAft>
                <a:spcPts val="600"/>
              </a:spcAft>
            </a:pPr>
            <a:r>
              <a:rPr lang="es-ES" b="1" dirty="0" smtClean="0">
                <a:solidFill>
                  <a:schemeClr val="bg1">
                    <a:lumMod val="50000"/>
                  </a:schemeClr>
                </a:solidFill>
                <a:latin typeface="+mn-lt"/>
              </a:rPr>
              <a:t>DENUNCIAR </a:t>
            </a:r>
            <a:r>
              <a:rPr lang="es-ES" dirty="0" smtClean="0">
                <a:solidFill>
                  <a:schemeClr val="bg1">
                    <a:lumMod val="50000"/>
                  </a:schemeClr>
                </a:solidFill>
                <a:latin typeface="+mn-lt"/>
              </a:rPr>
              <a:t>la falta de transparencia y participación pública en el proceso, concretada en la ocultación premeditada de la </a:t>
            </a:r>
            <a:r>
              <a:rPr lang="es-ES" i="1" dirty="0" smtClean="0">
                <a:solidFill>
                  <a:schemeClr val="bg1">
                    <a:lumMod val="50000"/>
                  </a:schemeClr>
                </a:solidFill>
                <a:latin typeface="+mn-lt"/>
              </a:rPr>
              <a:t>información fundamental</a:t>
            </a:r>
            <a:r>
              <a:rPr lang="es-ES" dirty="0" smtClean="0">
                <a:solidFill>
                  <a:schemeClr val="bg1">
                    <a:lumMod val="50000"/>
                  </a:schemeClr>
                </a:solidFill>
                <a:latin typeface="+mn-lt"/>
              </a:rPr>
              <a:t> del proceso de privatización. </a:t>
            </a:r>
          </a:p>
          <a:p>
            <a:pPr>
              <a:spcAft>
                <a:spcPts val="600"/>
              </a:spcAft>
            </a:pPr>
            <a:r>
              <a:rPr lang="es-ES" b="1" dirty="0" smtClean="0">
                <a:latin typeface="+mn-lt"/>
              </a:rPr>
              <a:t>OBTENER</a:t>
            </a:r>
            <a:r>
              <a:rPr lang="es-ES" dirty="0" smtClean="0">
                <a:latin typeface="+mn-lt"/>
              </a:rPr>
              <a:t> la </a:t>
            </a:r>
            <a:r>
              <a:rPr lang="es-ES" b="1" i="1" dirty="0" smtClean="0">
                <a:latin typeface="+mn-lt"/>
              </a:rPr>
              <a:t>información fundamental</a:t>
            </a:r>
            <a:r>
              <a:rPr lang="es-ES" i="1" dirty="0" smtClean="0">
                <a:latin typeface="+mn-lt"/>
              </a:rPr>
              <a:t>, </a:t>
            </a:r>
            <a:r>
              <a:rPr lang="es-ES" dirty="0" smtClean="0">
                <a:latin typeface="+mn-lt"/>
              </a:rPr>
              <a:t>que se considera la siguiente:</a:t>
            </a:r>
          </a:p>
          <a:p>
            <a:pPr marL="261938" indent="-261938">
              <a:spcAft>
                <a:spcPts val="600"/>
              </a:spcAft>
            </a:pPr>
            <a:r>
              <a:rPr lang="es-ES" dirty="0" smtClean="0">
                <a:latin typeface="+mn-lt"/>
              </a:rPr>
              <a:t>A. La que, según los promotores de la privatización, la justifican y avalan. Se concreta, básicamente, en los informes y documentos siguientes:</a:t>
            </a:r>
          </a:p>
          <a:p>
            <a:pPr marL="324000" lvl="0" indent="-144000">
              <a:spcAft>
                <a:spcPts val="600"/>
              </a:spcAft>
              <a:buFont typeface="Arial" pitchFamily="34" charset="0"/>
              <a:buChar char="•"/>
            </a:pPr>
            <a:r>
              <a:rPr lang="es-ES" dirty="0" smtClean="0">
                <a:latin typeface="+mn-lt"/>
              </a:rPr>
              <a:t>Los estudios previos que pretendidamente justifican el cambio de modelo de gestión del agua en la Comunidad de Madrid</a:t>
            </a:r>
          </a:p>
          <a:p>
            <a:pPr marL="324000" lvl="0" indent="-144000">
              <a:spcAft>
                <a:spcPts val="600"/>
              </a:spcAft>
              <a:buFont typeface="Arial" pitchFamily="34" charset="0"/>
              <a:buChar char="•"/>
            </a:pPr>
            <a:r>
              <a:rPr lang="es-ES" dirty="0" smtClean="0">
                <a:latin typeface="+mn-lt"/>
              </a:rPr>
              <a:t>Los estudios realizados por las consultores Rothschild, BBVA, </a:t>
            </a:r>
            <a:r>
              <a:rPr lang="es-ES" dirty="0" err="1" smtClean="0">
                <a:latin typeface="+mn-lt"/>
              </a:rPr>
              <a:t>Tinsa</a:t>
            </a:r>
            <a:r>
              <a:rPr lang="es-ES" dirty="0" smtClean="0">
                <a:latin typeface="+mn-lt"/>
              </a:rPr>
              <a:t>, y </a:t>
            </a:r>
            <a:r>
              <a:rPr lang="es-ES" dirty="0" err="1" smtClean="0">
                <a:latin typeface="+mn-lt"/>
              </a:rPr>
              <a:t>Cuatrecases</a:t>
            </a:r>
            <a:r>
              <a:rPr lang="es-ES" dirty="0" smtClean="0">
                <a:latin typeface="+mn-lt"/>
              </a:rPr>
              <a:t>, sobre los aspectos financieros, económicos, patrimoniales y jurídicos de la privatización del Canal de Isabel II</a:t>
            </a:r>
          </a:p>
          <a:p>
            <a:pPr marL="324000" lvl="0" indent="-144000">
              <a:spcAft>
                <a:spcPts val="600"/>
              </a:spcAft>
              <a:buFont typeface="Arial" pitchFamily="34" charset="0"/>
              <a:buChar char="•"/>
            </a:pPr>
            <a:r>
              <a:rPr lang="es-ES" dirty="0" smtClean="0">
                <a:latin typeface="+mn-lt"/>
              </a:rPr>
              <a:t>El Plan económico financiero</a:t>
            </a:r>
          </a:p>
          <a:p>
            <a:pPr marL="261938" indent="-261938">
              <a:spcAft>
                <a:spcPts val="0"/>
              </a:spcAft>
            </a:pPr>
            <a:endParaRPr lang="es-ES" sz="2000" dirty="0" smtClean="0">
              <a:latin typeface="+mn-lt"/>
            </a:endParaRPr>
          </a:p>
          <a:p>
            <a:pPr marL="261938" indent="-261938">
              <a:spcAft>
                <a:spcPts val="600"/>
              </a:spcAft>
            </a:pPr>
            <a:r>
              <a:rPr lang="es-ES" dirty="0" smtClean="0">
                <a:solidFill>
                  <a:schemeClr val="bg1">
                    <a:lumMod val="50000"/>
                  </a:schemeClr>
                </a:solidFill>
                <a:latin typeface="+mn-lt"/>
              </a:rPr>
              <a:t>B. La que tiene que ver con las competencias, derechos y obligaciones, aspectos organizativos, funcionales, económicos y patrimoniales de la sociedad anónima creada, y sobre el nuevo modelo de gestión implantado</a:t>
            </a:r>
            <a:endParaRPr lang="es-ES" dirty="0" smtClean="0">
              <a:latin typeface="+mn-lt"/>
            </a:endParaRPr>
          </a:p>
          <a:p>
            <a:pPr marL="261938" indent="-261938">
              <a:spcAft>
                <a:spcPts val="600"/>
              </a:spcAft>
            </a:pPr>
            <a:r>
              <a:rPr lang="es-ES" b="1" dirty="0" smtClean="0">
                <a:solidFill>
                  <a:schemeClr val="bg1">
                    <a:lumMod val="50000"/>
                  </a:schemeClr>
                </a:solidFill>
                <a:latin typeface="+mn-lt"/>
              </a:rPr>
              <a:t>EXIGIR la </a:t>
            </a:r>
            <a:r>
              <a:rPr lang="es-ES" dirty="0" smtClean="0">
                <a:solidFill>
                  <a:schemeClr val="bg1">
                    <a:lumMod val="50000"/>
                  </a:schemeClr>
                </a:solidFill>
                <a:latin typeface="+mn-lt"/>
              </a:rPr>
              <a:t>participación ciudadana en la gestión del Canal</a:t>
            </a:r>
          </a:p>
          <a:p>
            <a:pPr marL="261938" indent="-261938">
              <a:spcAft>
                <a:spcPts val="600"/>
              </a:spcAft>
            </a:pPr>
            <a:endParaRPr lang="es-ES" dirty="0" smtClean="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1799</TotalTime>
  <Words>2453</Words>
  <Application>Microsoft Office PowerPoint</Application>
  <PresentationFormat>Presentación en pantalla (4:3)</PresentationFormat>
  <Paragraphs>196</Paragraphs>
  <Slides>22</Slides>
  <Notes>11</Notes>
  <HiddenSlides>0</HiddenSlides>
  <MMClips>0</MMClips>
  <ScaleCrop>false</ScaleCrop>
  <HeadingPairs>
    <vt:vector size="4" baseType="variant">
      <vt:variant>
        <vt:lpstr>Tema</vt:lpstr>
      </vt:variant>
      <vt:variant>
        <vt:i4>13</vt:i4>
      </vt:variant>
      <vt:variant>
        <vt:lpstr>Títulos de diapositiva</vt:lpstr>
      </vt:variant>
      <vt:variant>
        <vt:i4>22</vt:i4>
      </vt:variant>
    </vt:vector>
  </HeadingPairs>
  <TitlesOfParts>
    <vt:vector size="35" baseType="lpstr">
      <vt:lpstr>Tema de Office</vt:lpstr>
      <vt:lpstr>1_Diseño personalizado</vt:lpstr>
      <vt:lpstr>7_Píxel</vt:lpstr>
      <vt:lpstr>8_Píxel</vt:lpstr>
      <vt:lpstr>2_Diseño personalizado</vt:lpstr>
      <vt:lpstr>6_Píxel</vt:lpstr>
      <vt:lpstr>5_Píxel</vt:lpstr>
      <vt:lpstr>4_Píxel</vt:lpstr>
      <vt:lpstr>3_Píxel</vt:lpstr>
      <vt:lpstr>2_Píxel</vt:lpstr>
      <vt:lpstr>1_Píxel</vt:lpstr>
      <vt:lpstr>Diseño personalizado</vt:lpstr>
      <vt:lpstr>Píxel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Gonzalo</cp:lastModifiedBy>
  <cp:revision>75</cp:revision>
  <dcterms:created xsi:type="dcterms:W3CDTF">2012-02-10T21:52:48Z</dcterms:created>
  <dcterms:modified xsi:type="dcterms:W3CDTF">2013-02-17T18:05:53Z</dcterms:modified>
</cp:coreProperties>
</file>